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 Bold" charset="1" panose="00000800000000000000"/>
      <p:regular r:id="rId23"/>
    </p:embeddedFont>
    <p:embeddedFont>
      <p:font typeface="Canva Sans" charset="1" panose="020B0503030501040103"/>
      <p:regular r:id="rId24"/>
    </p:embeddedFont>
    <p:embeddedFont>
      <p:font typeface="Poppins" charset="1" panose="00000500000000000000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9992" y="-1680508"/>
            <a:ext cx="13648016" cy="136480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02812" y="-167843"/>
            <a:ext cx="3682376" cy="3820883"/>
          </a:xfrm>
          <a:custGeom>
            <a:avLst/>
            <a:gdLst/>
            <a:ahLst/>
            <a:cxnLst/>
            <a:rect r="r" b="b" t="t" l="l"/>
            <a:pathLst>
              <a:path h="3820883" w="3682376">
                <a:moveTo>
                  <a:pt x="0" y="0"/>
                </a:moveTo>
                <a:lnTo>
                  <a:pt x="3682376" y="0"/>
                </a:lnTo>
                <a:lnTo>
                  <a:pt x="3682376" y="3820883"/>
                </a:lnTo>
                <a:lnTo>
                  <a:pt x="0" y="3820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7021" y="3053484"/>
            <a:ext cx="17410106" cy="457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2"/>
              </a:lnSpc>
            </a:pPr>
            <a:r>
              <a:rPr lang="en-US" sz="8565" b="true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 Estrategias y aplicaciones de IA generativa para directivos</a:t>
            </a:r>
          </a:p>
          <a:p>
            <a:pPr algn="ctr">
              <a:lnSpc>
                <a:spcPts val="1199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6105" y="6322982"/>
            <a:ext cx="42557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#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Liderando con inteligencia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66421" y="7303770"/>
            <a:ext cx="555515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Verónica Larrieux, educadora y consultora en 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06555" y="2149142"/>
            <a:ext cx="4950613" cy="1272624"/>
            <a:chOff x="0" y="0"/>
            <a:chExt cx="1013318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318" cy="260488"/>
            </a:xfrm>
            <a:custGeom>
              <a:avLst/>
              <a:gdLst/>
              <a:ahLst/>
              <a:cxnLst/>
              <a:rect r="r" b="b" t="t" l="l"/>
              <a:pathLst>
                <a:path h="260488" w="101331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01805" y="3605029"/>
            <a:ext cx="11720287" cy="1272624"/>
            <a:chOff x="0" y="0"/>
            <a:chExt cx="2398972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8972" cy="260488"/>
            </a:xfrm>
            <a:custGeom>
              <a:avLst/>
              <a:gdLst/>
              <a:ahLst/>
              <a:cxnLst/>
              <a:rect r="r" b="b" t="t" l="l"/>
              <a:pathLst>
                <a:path h="260488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94432"/>
                  </a:lnTo>
                  <a:cubicBezTo>
                    <a:pt x="2398972" y="211951"/>
                    <a:pt x="2392012" y="228752"/>
                    <a:pt x="2379624" y="241140"/>
                  </a:cubicBezTo>
                  <a:cubicBezTo>
                    <a:pt x="2367237" y="253528"/>
                    <a:pt x="2350435" y="260488"/>
                    <a:pt x="2332916" y="260488"/>
                  </a:cubicBezTo>
                  <a:lnTo>
                    <a:pt x="66056" y="260488"/>
                  </a:lnTo>
                  <a:cubicBezTo>
                    <a:pt x="29574" y="260488"/>
                    <a:pt x="0" y="230913"/>
                    <a:pt x="0" y="194432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897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01805" y="4877654"/>
            <a:ext cx="11720287" cy="819576"/>
            <a:chOff x="0" y="0"/>
            <a:chExt cx="2398972" cy="167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8972" cy="167755"/>
            </a:xfrm>
            <a:custGeom>
              <a:avLst/>
              <a:gdLst/>
              <a:ahLst/>
              <a:cxnLst/>
              <a:rect r="r" b="b" t="t" l="l"/>
              <a:pathLst>
                <a:path h="167755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01699"/>
                  </a:lnTo>
                  <a:cubicBezTo>
                    <a:pt x="2398972" y="119219"/>
                    <a:pt x="2392012" y="136020"/>
                    <a:pt x="2379624" y="148408"/>
                  </a:cubicBezTo>
                  <a:cubicBezTo>
                    <a:pt x="2367237" y="160796"/>
                    <a:pt x="2350435" y="167755"/>
                    <a:pt x="2332916" y="167755"/>
                  </a:cubicBezTo>
                  <a:lnTo>
                    <a:pt x="66056" y="167755"/>
                  </a:lnTo>
                  <a:cubicBezTo>
                    <a:pt x="29574" y="167755"/>
                    <a:pt x="0" y="138181"/>
                    <a:pt x="0" y="101699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98972" cy="20585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996087" y="5988293"/>
            <a:ext cx="7642145" cy="4298707"/>
          </a:xfrm>
          <a:custGeom>
            <a:avLst/>
            <a:gdLst/>
            <a:ahLst/>
            <a:cxnLst/>
            <a:rect r="r" b="b" t="t" l="l"/>
            <a:pathLst>
              <a:path h="4298707" w="7642145">
                <a:moveTo>
                  <a:pt x="0" y="0"/>
                </a:moveTo>
                <a:lnTo>
                  <a:pt x="7642145" y="0"/>
                </a:lnTo>
                <a:lnTo>
                  <a:pt x="7642145" y="4298707"/>
                </a:lnTo>
                <a:lnTo>
                  <a:pt x="0" y="429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1305" y="2525990"/>
            <a:ext cx="4597890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Departamento comercial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579" y="2525990"/>
            <a:ext cx="225772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Área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95842" y="3767565"/>
            <a:ext cx="1133221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Falta de tiempo para estar frente al ordenador dedicado a preparar propuestas comerciales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981878"/>
            <a:ext cx="225772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Problemática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95842" y="5067300"/>
            <a:ext cx="11332213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Mucha información en reuniones pero poco espacio para plasmarlo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8410" y="7109518"/>
            <a:ext cx="3645424" cy="1074391"/>
            <a:chOff x="0" y="0"/>
            <a:chExt cx="960112" cy="282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Falta de tiempo para preparar propuestas detalladas y realizar reuniones​.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0996" y="8264919"/>
            <a:ext cx="4472128" cy="1074391"/>
            <a:chOff x="0" y="0"/>
            <a:chExt cx="1177844" cy="28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844" cy="282967"/>
            </a:xfrm>
            <a:custGeom>
              <a:avLst/>
              <a:gdLst/>
              <a:ahLst/>
              <a:cxnLst/>
              <a:rect r="r" b="b" t="t" l="l"/>
              <a:pathLst>
                <a:path h="282967" w="1177844">
                  <a:moveTo>
                    <a:pt x="88289" y="0"/>
                  </a:moveTo>
                  <a:lnTo>
                    <a:pt x="1089556" y="0"/>
                  </a:lnTo>
                  <a:cubicBezTo>
                    <a:pt x="1138316" y="0"/>
                    <a:pt x="1177844" y="39528"/>
                    <a:pt x="1177844" y="88289"/>
                  </a:cubicBezTo>
                  <a:lnTo>
                    <a:pt x="1177844" y="194679"/>
                  </a:lnTo>
                  <a:cubicBezTo>
                    <a:pt x="1177844" y="218094"/>
                    <a:pt x="1168543" y="240551"/>
                    <a:pt x="1151985" y="257108"/>
                  </a:cubicBezTo>
                  <a:cubicBezTo>
                    <a:pt x="1135428" y="273665"/>
                    <a:pt x="1112972" y="282967"/>
                    <a:pt x="1089556" y="282967"/>
                  </a:cubicBezTo>
                  <a:lnTo>
                    <a:pt x="88289" y="282967"/>
                  </a:lnTo>
                  <a:cubicBezTo>
                    <a:pt x="64873" y="282967"/>
                    <a:pt x="42416" y="273665"/>
                    <a:pt x="25859" y="257108"/>
                  </a:cubicBezTo>
                  <a:cubicBezTo>
                    <a:pt x="9302" y="240551"/>
                    <a:pt x="0" y="218094"/>
                    <a:pt x="0" y="194679"/>
                  </a:cubicBezTo>
                  <a:lnTo>
                    <a:pt x="0" y="88289"/>
                  </a:lnTo>
                  <a:cubicBezTo>
                    <a:pt x="0" y="64873"/>
                    <a:pt x="9302" y="42416"/>
                    <a:pt x="25859" y="25859"/>
                  </a:cubicBezTo>
                  <a:cubicBezTo>
                    <a:pt x="42416" y="9302"/>
                    <a:pt x="64873" y="0"/>
                    <a:pt x="8828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7844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Dificultad para manejar grandes volúmenes de información procedente de reuniones y documentos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5294" y="4383407"/>
            <a:ext cx="3645424" cy="760093"/>
            <a:chOff x="0" y="0"/>
            <a:chExt cx="960112" cy="2001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Relaciones duraderas basadas en confianza y profesionalismo​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0996" y="5237661"/>
            <a:ext cx="3645424" cy="1074391"/>
            <a:chOff x="0" y="0"/>
            <a:chExt cx="960112" cy="2829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Propuestas comerciales claras y diferenciadas que impulsen decisiones favorables​.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93206" y="9495415"/>
            <a:ext cx="3981257" cy="791585"/>
            <a:chOff x="0" y="0"/>
            <a:chExt cx="1048561" cy="2084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8561" cy="208483"/>
            </a:xfrm>
            <a:custGeom>
              <a:avLst/>
              <a:gdLst/>
              <a:ahLst/>
              <a:cxnLst/>
              <a:rect r="r" b="b" t="t" l="l"/>
              <a:pathLst>
                <a:path h="208483" w="1048561">
                  <a:moveTo>
                    <a:pt x="99174" y="0"/>
                  </a:moveTo>
                  <a:lnTo>
                    <a:pt x="949387" y="0"/>
                  </a:lnTo>
                  <a:cubicBezTo>
                    <a:pt x="1004160" y="0"/>
                    <a:pt x="1048561" y="44402"/>
                    <a:pt x="1048561" y="99174"/>
                  </a:cubicBezTo>
                  <a:lnTo>
                    <a:pt x="1048561" y="109309"/>
                  </a:lnTo>
                  <a:cubicBezTo>
                    <a:pt x="1048561" y="135612"/>
                    <a:pt x="1038113" y="160837"/>
                    <a:pt x="1019514" y="179436"/>
                  </a:cubicBezTo>
                  <a:cubicBezTo>
                    <a:pt x="1000915" y="198035"/>
                    <a:pt x="975690" y="208483"/>
                    <a:pt x="949387" y="208483"/>
                  </a:cubicBezTo>
                  <a:lnTo>
                    <a:pt x="99174" y="208483"/>
                  </a:lnTo>
                  <a:cubicBezTo>
                    <a:pt x="44402" y="208483"/>
                    <a:pt x="0" y="164081"/>
                    <a:pt x="0" y="109309"/>
                  </a:cubicBezTo>
                  <a:lnTo>
                    <a:pt x="0" y="99174"/>
                  </a:lnTo>
                  <a:cubicBezTo>
                    <a:pt x="0" y="44402"/>
                    <a:pt x="44402" y="0"/>
                    <a:pt x="9917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048561" cy="23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Pérdida de oportunidades debido a retrasos en la respuesta al cliente​.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834331" y="3528064"/>
            <a:ext cx="4847351" cy="760093"/>
            <a:chOff x="0" y="0"/>
            <a:chExt cx="1276669" cy="20018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76668" cy="200189"/>
            </a:xfrm>
            <a:custGeom>
              <a:avLst/>
              <a:gdLst/>
              <a:ahLst/>
              <a:cxnLst/>
              <a:rect r="r" b="b" t="t" l="l"/>
              <a:pathLst>
                <a:path h="200189" w="1276668">
                  <a:moveTo>
                    <a:pt x="81454" y="0"/>
                  </a:moveTo>
                  <a:lnTo>
                    <a:pt x="1195214" y="0"/>
                  </a:lnTo>
                  <a:cubicBezTo>
                    <a:pt x="1216817" y="0"/>
                    <a:pt x="1237535" y="8582"/>
                    <a:pt x="1252811" y="23857"/>
                  </a:cubicBezTo>
                  <a:cubicBezTo>
                    <a:pt x="1268087" y="39133"/>
                    <a:pt x="1276668" y="59851"/>
                    <a:pt x="1276668" y="81454"/>
                  </a:cubicBezTo>
                  <a:lnTo>
                    <a:pt x="1276668" y="118735"/>
                  </a:lnTo>
                  <a:cubicBezTo>
                    <a:pt x="1276668" y="140338"/>
                    <a:pt x="1268087" y="161056"/>
                    <a:pt x="1252811" y="176332"/>
                  </a:cubicBezTo>
                  <a:cubicBezTo>
                    <a:pt x="1237535" y="191607"/>
                    <a:pt x="1216817" y="200189"/>
                    <a:pt x="1195214" y="200189"/>
                  </a:cubicBezTo>
                  <a:lnTo>
                    <a:pt x="81454" y="200189"/>
                  </a:lnTo>
                  <a:cubicBezTo>
                    <a:pt x="59851" y="200189"/>
                    <a:pt x="39133" y="191607"/>
                    <a:pt x="23857" y="176332"/>
                  </a:cubicBezTo>
                  <a:cubicBezTo>
                    <a:pt x="8582" y="161056"/>
                    <a:pt x="0" y="140338"/>
                    <a:pt x="0" y="118735"/>
                  </a:cubicBezTo>
                  <a:lnTo>
                    <a:pt x="0" y="81454"/>
                  </a:lnTo>
                  <a:cubicBezTo>
                    <a:pt x="0" y="59851"/>
                    <a:pt x="8582" y="39133"/>
                    <a:pt x="23857" y="23857"/>
                  </a:cubicBezTo>
                  <a:cubicBezTo>
                    <a:pt x="39133" y="8582"/>
                    <a:pt x="59851" y="0"/>
                    <a:pt x="81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276669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Generación ágil con IA de propuestas comerciales en formato profesional (PDF)​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8410" y="7109518"/>
            <a:ext cx="3645424" cy="1074391"/>
            <a:chOff x="0" y="0"/>
            <a:chExt cx="960112" cy="282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Falta de tiempo para preparar propuestas detalladas y realizar reuniones​.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0996" y="8264919"/>
            <a:ext cx="4472128" cy="1074391"/>
            <a:chOff x="0" y="0"/>
            <a:chExt cx="1177844" cy="28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844" cy="282967"/>
            </a:xfrm>
            <a:custGeom>
              <a:avLst/>
              <a:gdLst/>
              <a:ahLst/>
              <a:cxnLst/>
              <a:rect r="r" b="b" t="t" l="l"/>
              <a:pathLst>
                <a:path h="282967" w="1177844">
                  <a:moveTo>
                    <a:pt x="88289" y="0"/>
                  </a:moveTo>
                  <a:lnTo>
                    <a:pt x="1089556" y="0"/>
                  </a:lnTo>
                  <a:cubicBezTo>
                    <a:pt x="1138316" y="0"/>
                    <a:pt x="1177844" y="39528"/>
                    <a:pt x="1177844" y="88289"/>
                  </a:cubicBezTo>
                  <a:lnTo>
                    <a:pt x="1177844" y="194679"/>
                  </a:lnTo>
                  <a:cubicBezTo>
                    <a:pt x="1177844" y="218094"/>
                    <a:pt x="1168543" y="240551"/>
                    <a:pt x="1151985" y="257108"/>
                  </a:cubicBezTo>
                  <a:cubicBezTo>
                    <a:pt x="1135428" y="273665"/>
                    <a:pt x="1112972" y="282967"/>
                    <a:pt x="1089556" y="282967"/>
                  </a:cubicBezTo>
                  <a:lnTo>
                    <a:pt x="88289" y="282967"/>
                  </a:lnTo>
                  <a:cubicBezTo>
                    <a:pt x="64873" y="282967"/>
                    <a:pt x="42416" y="273665"/>
                    <a:pt x="25859" y="257108"/>
                  </a:cubicBezTo>
                  <a:cubicBezTo>
                    <a:pt x="9302" y="240551"/>
                    <a:pt x="0" y="218094"/>
                    <a:pt x="0" y="194679"/>
                  </a:cubicBezTo>
                  <a:lnTo>
                    <a:pt x="0" y="88289"/>
                  </a:lnTo>
                  <a:cubicBezTo>
                    <a:pt x="0" y="64873"/>
                    <a:pt x="9302" y="42416"/>
                    <a:pt x="25859" y="25859"/>
                  </a:cubicBezTo>
                  <a:cubicBezTo>
                    <a:pt x="42416" y="9302"/>
                    <a:pt x="64873" y="0"/>
                    <a:pt x="8828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7844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Dificultad para manejar grandes volúmenes de información procedente de reuniones y documentos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5294" y="4383407"/>
            <a:ext cx="3645424" cy="760093"/>
            <a:chOff x="0" y="0"/>
            <a:chExt cx="960112" cy="2001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Relaciones duraderas basadas en confianza y profesionalismo​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0996" y="5237661"/>
            <a:ext cx="3645424" cy="1074391"/>
            <a:chOff x="0" y="0"/>
            <a:chExt cx="960112" cy="2829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Propuestas comerciales claras y diferenciadas que impulsen decisiones favorables​.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93206" y="9495415"/>
            <a:ext cx="3981257" cy="791585"/>
            <a:chOff x="0" y="0"/>
            <a:chExt cx="1048561" cy="2084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8561" cy="208483"/>
            </a:xfrm>
            <a:custGeom>
              <a:avLst/>
              <a:gdLst/>
              <a:ahLst/>
              <a:cxnLst/>
              <a:rect r="r" b="b" t="t" l="l"/>
              <a:pathLst>
                <a:path h="208483" w="1048561">
                  <a:moveTo>
                    <a:pt x="99174" y="0"/>
                  </a:moveTo>
                  <a:lnTo>
                    <a:pt x="949387" y="0"/>
                  </a:lnTo>
                  <a:cubicBezTo>
                    <a:pt x="1004160" y="0"/>
                    <a:pt x="1048561" y="44402"/>
                    <a:pt x="1048561" y="99174"/>
                  </a:cubicBezTo>
                  <a:lnTo>
                    <a:pt x="1048561" y="109309"/>
                  </a:lnTo>
                  <a:cubicBezTo>
                    <a:pt x="1048561" y="135612"/>
                    <a:pt x="1038113" y="160837"/>
                    <a:pt x="1019514" y="179436"/>
                  </a:cubicBezTo>
                  <a:cubicBezTo>
                    <a:pt x="1000915" y="198035"/>
                    <a:pt x="975690" y="208483"/>
                    <a:pt x="949387" y="208483"/>
                  </a:cubicBezTo>
                  <a:lnTo>
                    <a:pt x="99174" y="208483"/>
                  </a:lnTo>
                  <a:cubicBezTo>
                    <a:pt x="44402" y="208483"/>
                    <a:pt x="0" y="164081"/>
                    <a:pt x="0" y="109309"/>
                  </a:cubicBezTo>
                  <a:lnTo>
                    <a:pt x="0" y="99174"/>
                  </a:lnTo>
                  <a:cubicBezTo>
                    <a:pt x="0" y="44402"/>
                    <a:pt x="44402" y="0"/>
                    <a:pt x="9917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048561" cy="23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Pérdida de oportunidades debido a retrasos en la respuesta al cliente​.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60962" y="5001111"/>
            <a:ext cx="3645424" cy="1388689"/>
            <a:chOff x="0" y="0"/>
            <a:chExt cx="960112" cy="3657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60112" cy="365745"/>
            </a:xfrm>
            <a:custGeom>
              <a:avLst/>
              <a:gdLst/>
              <a:ahLst/>
              <a:cxnLst/>
              <a:rect r="r" b="b" t="t" l="l"/>
              <a:pathLst>
                <a:path h="365745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257435"/>
                  </a:lnTo>
                  <a:cubicBezTo>
                    <a:pt x="960112" y="317253"/>
                    <a:pt x="911619" y="365745"/>
                    <a:pt x="851801" y="365745"/>
                  </a:cubicBezTo>
                  <a:lnTo>
                    <a:pt x="108311" y="365745"/>
                  </a:lnTo>
                  <a:cubicBezTo>
                    <a:pt x="48492" y="365745"/>
                    <a:pt x="0" y="317253"/>
                    <a:pt x="0" y="257435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960112" cy="39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 de IA generativa que recibe información contextual para crear propuestas personalizadas en PDF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60962" y="6572323"/>
            <a:ext cx="3645424" cy="1074391"/>
            <a:chOff x="0" y="0"/>
            <a:chExt cx="960112" cy="2829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Automatización de redacción de correos electrónicos basados en propuestas o contexto del cliente​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60962" y="7827689"/>
            <a:ext cx="3645424" cy="1074391"/>
            <a:chOff x="0" y="0"/>
            <a:chExt cx="960112" cy="2829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con software de transcripción y resumen de reuniones online.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58554" y="2420160"/>
            <a:ext cx="41539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Automatizar generación propuestas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834331" y="3528064"/>
            <a:ext cx="4847351" cy="760093"/>
            <a:chOff x="0" y="0"/>
            <a:chExt cx="1276669" cy="20018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76668" cy="200189"/>
            </a:xfrm>
            <a:custGeom>
              <a:avLst/>
              <a:gdLst/>
              <a:ahLst/>
              <a:cxnLst/>
              <a:rect r="r" b="b" t="t" l="l"/>
              <a:pathLst>
                <a:path h="200189" w="1276668">
                  <a:moveTo>
                    <a:pt x="81454" y="0"/>
                  </a:moveTo>
                  <a:lnTo>
                    <a:pt x="1195214" y="0"/>
                  </a:lnTo>
                  <a:cubicBezTo>
                    <a:pt x="1216817" y="0"/>
                    <a:pt x="1237535" y="8582"/>
                    <a:pt x="1252811" y="23857"/>
                  </a:cubicBezTo>
                  <a:cubicBezTo>
                    <a:pt x="1268087" y="39133"/>
                    <a:pt x="1276668" y="59851"/>
                    <a:pt x="1276668" y="81454"/>
                  </a:cubicBezTo>
                  <a:lnTo>
                    <a:pt x="1276668" y="118735"/>
                  </a:lnTo>
                  <a:cubicBezTo>
                    <a:pt x="1276668" y="140338"/>
                    <a:pt x="1268087" y="161056"/>
                    <a:pt x="1252811" y="176332"/>
                  </a:cubicBezTo>
                  <a:cubicBezTo>
                    <a:pt x="1237535" y="191607"/>
                    <a:pt x="1216817" y="200189"/>
                    <a:pt x="1195214" y="200189"/>
                  </a:cubicBezTo>
                  <a:lnTo>
                    <a:pt x="81454" y="200189"/>
                  </a:lnTo>
                  <a:cubicBezTo>
                    <a:pt x="59851" y="200189"/>
                    <a:pt x="39133" y="191607"/>
                    <a:pt x="23857" y="176332"/>
                  </a:cubicBezTo>
                  <a:cubicBezTo>
                    <a:pt x="8582" y="161056"/>
                    <a:pt x="0" y="140338"/>
                    <a:pt x="0" y="118735"/>
                  </a:cubicBezTo>
                  <a:lnTo>
                    <a:pt x="0" y="81454"/>
                  </a:lnTo>
                  <a:cubicBezTo>
                    <a:pt x="0" y="59851"/>
                    <a:pt x="8582" y="39133"/>
                    <a:pt x="23857" y="23857"/>
                  </a:cubicBezTo>
                  <a:cubicBezTo>
                    <a:pt x="39133" y="8582"/>
                    <a:pt x="59851" y="0"/>
                    <a:pt x="81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276669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Generación ágil con IA de propuestas comerciales en formato profesional (PDF)​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427" y="1630282"/>
            <a:ext cx="15427655" cy="8656718"/>
          </a:xfrm>
          <a:custGeom>
            <a:avLst/>
            <a:gdLst/>
            <a:ahLst/>
            <a:cxnLst/>
            <a:rect r="r" b="b" t="t" l="l"/>
            <a:pathLst>
              <a:path h="8656718" w="15427655">
                <a:moveTo>
                  <a:pt x="0" y="0"/>
                </a:moveTo>
                <a:lnTo>
                  <a:pt x="15427654" y="0"/>
                </a:lnTo>
                <a:lnTo>
                  <a:pt x="15427654" y="8656718"/>
                </a:lnTo>
                <a:lnTo>
                  <a:pt x="0" y="865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" r="0" b="-19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324" y="8458418"/>
            <a:ext cx="951769" cy="799882"/>
            <a:chOff x="0" y="0"/>
            <a:chExt cx="9671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3905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10538" y="5629707"/>
            <a:ext cx="3645424" cy="760093"/>
            <a:chOff x="0" y="0"/>
            <a:chExt cx="960112" cy="2001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Preparar propuestas comerciales rápidas y personalizadas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10538" y="6389800"/>
            <a:ext cx="3966671" cy="760093"/>
            <a:chOff x="0" y="0"/>
            <a:chExt cx="1044720" cy="20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720" cy="200189"/>
            </a:xfrm>
            <a:custGeom>
              <a:avLst/>
              <a:gdLst/>
              <a:ahLst/>
              <a:cxnLst/>
              <a:rect r="r" b="b" t="t" l="l"/>
              <a:pathLst>
                <a:path h="200189" w="1044720">
                  <a:moveTo>
                    <a:pt x="99539" y="0"/>
                  </a:moveTo>
                  <a:lnTo>
                    <a:pt x="945181" y="0"/>
                  </a:lnTo>
                  <a:cubicBezTo>
                    <a:pt x="1000155" y="0"/>
                    <a:pt x="1044720" y="44565"/>
                    <a:pt x="1044720" y="99539"/>
                  </a:cubicBezTo>
                  <a:lnTo>
                    <a:pt x="1044720" y="100650"/>
                  </a:lnTo>
                  <a:cubicBezTo>
                    <a:pt x="1044720" y="155624"/>
                    <a:pt x="1000155" y="200189"/>
                    <a:pt x="945181" y="200189"/>
                  </a:cubicBezTo>
                  <a:lnTo>
                    <a:pt x="99539" y="200189"/>
                  </a:lnTo>
                  <a:cubicBezTo>
                    <a:pt x="44565" y="200189"/>
                    <a:pt x="0" y="155624"/>
                    <a:pt x="0" y="100650"/>
                  </a:cubicBezTo>
                  <a:lnTo>
                    <a:pt x="0" y="99539"/>
                  </a:lnTo>
                  <a:cubicBezTo>
                    <a:pt x="0" y="44565"/>
                    <a:pt x="44565" y="0"/>
                    <a:pt x="9953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4720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Reuniones con el cliente: online, presenciales. Llamadas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80719" y="7114328"/>
            <a:ext cx="3248762" cy="1074391"/>
            <a:chOff x="0" y="0"/>
            <a:chExt cx="855641" cy="2829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5641" cy="282967"/>
            </a:xfrm>
            <a:custGeom>
              <a:avLst/>
              <a:gdLst/>
              <a:ahLst/>
              <a:cxnLst/>
              <a:rect r="r" b="b" t="t" l="l"/>
              <a:pathLst>
                <a:path h="282967" w="855641">
                  <a:moveTo>
                    <a:pt x="121535" y="0"/>
                  </a:moveTo>
                  <a:lnTo>
                    <a:pt x="734106" y="0"/>
                  </a:lnTo>
                  <a:cubicBezTo>
                    <a:pt x="801228" y="0"/>
                    <a:pt x="855641" y="54413"/>
                    <a:pt x="855641" y="121535"/>
                  </a:cubicBezTo>
                  <a:lnTo>
                    <a:pt x="855641" y="161432"/>
                  </a:lnTo>
                  <a:cubicBezTo>
                    <a:pt x="855641" y="228554"/>
                    <a:pt x="801228" y="282967"/>
                    <a:pt x="734106" y="282967"/>
                  </a:cubicBezTo>
                  <a:lnTo>
                    <a:pt x="121535" y="282967"/>
                  </a:lnTo>
                  <a:cubicBezTo>
                    <a:pt x="54413" y="282967"/>
                    <a:pt x="0" y="228554"/>
                    <a:pt x="0" y="161432"/>
                  </a:cubicBezTo>
                  <a:lnTo>
                    <a:pt x="0" y="121535"/>
                  </a:lnTo>
                  <a:cubicBezTo>
                    <a:pt x="0" y="54413"/>
                    <a:pt x="54413" y="0"/>
                    <a:pt x="12153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55641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Redactar correos de seguimiento profesional para clientes​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8410" y="7109518"/>
            <a:ext cx="3645424" cy="1074391"/>
            <a:chOff x="0" y="0"/>
            <a:chExt cx="960112" cy="282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Falta de tiempo para preparar propuestas detalladas y realizar reuniones​.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0996" y="8264919"/>
            <a:ext cx="4472128" cy="1074391"/>
            <a:chOff x="0" y="0"/>
            <a:chExt cx="1177844" cy="2829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844" cy="282967"/>
            </a:xfrm>
            <a:custGeom>
              <a:avLst/>
              <a:gdLst/>
              <a:ahLst/>
              <a:cxnLst/>
              <a:rect r="r" b="b" t="t" l="l"/>
              <a:pathLst>
                <a:path h="282967" w="1177844">
                  <a:moveTo>
                    <a:pt x="88289" y="0"/>
                  </a:moveTo>
                  <a:lnTo>
                    <a:pt x="1089556" y="0"/>
                  </a:lnTo>
                  <a:cubicBezTo>
                    <a:pt x="1138316" y="0"/>
                    <a:pt x="1177844" y="39528"/>
                    <a:pt x="1177844" y="88289"/>
                  </a:cubicBezTo>
                  <a:lnTo>
                    <a:pt x="1177844" y="194679"/>
                  </a:lnTo>
                  <a:cubicBezTo>
                    <a:pt x="1177844" y="218094"/>
                    <a:pt x="1168543" y="240551"/>
                    <a:pt x="1151985" y="257108"/>
                  </a:cubicBezTo>
                  <a:cubicBezTo>
                    <a:pt x="1135428" y="273665"/>
                    <a:pt x="1112972" y="282967"/>
                    <a:pt x="1089556" y="282967"/>
                  </a:cubicBezTo>
                  <a:lnTo>
                    <a:pt x="88289" y="282967"/>
                  </a:lnTo>
                  <a:cubicBezTo>
                    <a:pt x="64873" y="282967"/>
                    <a:pt x="42416" y="273665"/>
                    <a:pt x="25859" y="257108"/>
                  </a:cubicBezTo>
                  <a:cubicBezTo>
                    <a:pt x="9302" y="240551"/>
                    <a:pt x="0" y="218094"/>
                    <a:pt x="0" y="194679"/>
                  </a:cubicBezTo>
                  <a:lnTo>
                    <a:pt x="0" y="88289"/>
                  </a:lnTo>
                  <a:cubicBezTo>
                    <a:pt x="0" y="64873"/>
                    <a:pt x="9302" y="42416"/>
                    <a:pt x="25859" y="25859"/>
                  </a:cubicBezTo>
                  <a:cubicBezTo>
                    <a:pt x="42416" y="9302"/>
                    <a:pt x="64873" y="0"/>
                    <a:pt x="88289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7844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Dificultad para manejar grandes volúmenes de información procedente de reuniones y documentos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5294" y="4383407"/>
            <a:ext cx="3645424" cy="760093"/>
            <a:chOff x="0" y="0"/>
            <a:chExt cx="960112" cy="2001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112" cy="200189"/>
            </a:xfrm>
            <a:custGeom>
              <a:avLst/>
              <a:gdLst/>
              <a:ahLst/>
              <a:cxnLst/>
              <a:rect r="r" b="b" t="t" l="l"/>
              <a:pathLst>
                <a:path h="200189" w="960112">
                  <a:moveTo>
                    <a:pt x="100095" y="0"/>
                  </a:moveTo>
                  <a:lnTo>
                    <a:pt x="860017" y="0"/>
                  </a:lnTo>
                  <a:cubicBezTo>
                    <a:pt x="886564" y="0"/>
                    <a:pt x="912023" y="10546"/>
                    <a:pt x="930795" y="29317"/>
                  </a:cubicBezTo>
                  <a:cubicBezTo>
                    <a:pt x="949566" y="48088"/>
                    <a:pt x="960112" y="73548"/>
                    <a:pt x="960112" y="100095"/>
                  </a:cubicBezTo>
                  <a:lnTo>
                    <a:pt x="960112" y="100095"/>
                  </a:lnTo>
                  <a:cubicBezTo>
                    <a:pt x="960112" y="155375"/>
                    <a:pt x="915298" y="200189"/>
                    <a:pt x="860017" y="200189"/>
                  </a:cubicBezTo>
                  <a:lnTo>
                    <a:pt x="100095" y="200189"/>
                  </a:lnTo>
                  <a:cubicBezTo>
                    <a:pt x="44814" y="200189"/>
                    <a:pt x="0" y="155375"/>
                    <a:pt x="0" y="100095"/>
                  </a:cubicBezTo>
                  <a:lnTo>
                    <a:pt x="0" y="100095"/>
                  </a:lnTo>
                  <a:cubicBezTo>
                    <a:pt x="0" y="44814"/>
                    <a:pt x="44814" y="0"/>
                    <a:pt x="1000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60112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Relaciones duraderas basadas en confianza y profesionalismo​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0996" y="5237661"/>
            <a:ext cx="3645424" cy="1074391"/>
            <a:chOff x="0" y="0"/>
            <a:chExt cx="960112" cy="2829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Propuestas comerciales claras y diferenciadas que impulsen decisiones favorables​.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34331" y="3528064"/>
            <a:ext cx="4847351" cy="760093"/>
            <a:chOff x="0" y="0"/>
            <a:chExt cx="1276669" cy="2001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76668" cy="200189"/>
            </a:xfrm>
            <a:custGeom>
              <a:avLst/>
              <a:gdLst/>
              <a:ahLst/>
              <a:cxnLst/>
              <a:rect r="r" b="b" t="t" l="l"/>
              <a:pathLst>
                <a:path h="200189" w="1276668">
                  <a:moveTo>
                    <a:pt x="81454" y="0"/>
                  </a:moveTo>
                  <a:lnTo>
                    <a:pt x="1195214" y="0"/>
                  </a:lnTo>
                  <a:cubicBezTo>
                    <a:pt x="1216817" y="0"/>
                    <a:pt x="1237535" y="8582"/>
                    <a:pt x="1252811" y="23857"/>
                  </a:cubicBezTo>
                  <a:cubicBezTo>
                    <a:pt x="1268087" y="39133"/>
                    <a:pt x="1276668" y="59851"/>
                    <a:pt x="1276668" y="81454"/>
                  </a:cubicBezTo>
                  <a:lnTo>
                    <a:pt x="1276668" y="118735"/>
                  </a:lnTo>
                  <a:cubicBezTo>
                    <a:pt x="1276668" y="140338"/>
                    <a:pt x="1268087" y="161056"/>
                    <a:pt x="1252811" y="176332"/>
                  </a:cubicBezTo>
                  <a:cubicBezTo>
                    <a:pt x="1237535" y="191607"/>
                    <a:pt x="1216817" y="200189"/>
                    <a:pt x="1195214" y="200189"/>
                  </a:cubicBezTo>
                  <a:lnTo>
                    <a:pt x="81454" y="200189"/>
                  </a:lnTo>
                  <a:cubicBezTo>
                    <a:pt x="59851" y="200189"/>
                    <a:pt x="39133" y="191607"/>
                    <a:pt x="23857" y="176332"/>
                  </a:cubicBezTo>
                  <a:cubicBezTo>
                    <a:pt x="8582" y="161056"/>
                    <a:pt x="0" y="140338"/>
                    <a:pt x="0" y="118735"/>
                  </a:cubicBezTo>
                  <a:lnTo>
                    <a:pt x="0" y="81454"/>
                  </a:lnTo>
                  <a:cubicBezTo>
                    <a:pt x="0" y="59851"/>
                    <a:pt x="8582" y="39133"/>
                    <a:pt x="23857" y="23857"/>
                  </a:cubicBezTo>
                  <a:cubicBezTo>
                    <a:pt x="39133" y="8582"/>
                    <a:pt x="59851" y="0"/>
                    <a:pt x="8145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276669" cy="22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Generación ágil con IA de propuestas comerciales en formato profesional (PDF)​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193206" y="9495415"/>
            <a:ext cx="3981257" cy="791585"/>
            <a:chOff x="0" y="0"/>
            <a:chExt cx="1048561" cy="2084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48561" cy="208483"/>
            </a:xfrm>
            <a:custGeom>
              <a:avLst/>
              <a:gdLst/>
              <a:ahLst/>
              <a:cxnLst/>
              <a:rect r="r" b="b" t="t" l="l"/>
              <a:pathLst>
                <a:path h="208483" w="1048561">
                  <a:moveTo>
                    <a:pt x="99174" y="0"/>
                  </a:moveTo>
                  <a:lnTo>
                    <a:pt x="949387" y="0"/>
                  </a:lnTo>
                  <a:cubicBezTo>
                    <a:pt x="1004160" y="0"/>
                    <a:pt x="1048561" y="44402"/>
                    <a:pt x="1048561" y="99174"/>
                  </a:cubicBezTo>
                  <a:lnTo>
                    <a:pt x="1048561" y="109309"/>
                  </a:lnTo>
                  <a:cubicBezTo>
                    <a:pt x="1048561" y="135612"/>
                    <a:pt x="1038113" y="160837"/>
                    <a:pt x="1019514" y="179436"/>
                  </a:cubicBezTo>
                  <a:cubicBezTo>
                    <a:pt x="1000915" y="198035"/>
                    <a:pt x="975690" y="208483"/>
                    <a:pt x="949387" y="208483"/>
                  </a:cubicBezTo>
                  <a:lnTo>
                    <a:pt x="99174" y="208483"/>
                  </a:lnTo>
                  <a:cubicBezTo>
                    <a:pt x="44402" y="208483"/>
                    <a:pt x="0" y="164081"/>
                    <a:pt x="0" y="109309"/>
                  </a:cubicBezTo>
                  <a:lnTo>
                    <a:pt x="0" y="99174"/>
                  </a:lnTo>
                  <a:cubicBezTo>
                    <a:pt x="0" y="44402"/>
                    <a:pt x="44402" y="0"/>
                    <a:pt x="9917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048561" cy="23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Pérdida de oportunidades debido a retrasos en la respuesta al cliente​.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60962" y="5001111"/>
            <a:ext cx="3645424" cy="1388689"/>
            <a:chOff x="0" y="0"/>
            <a:chExt cx="960112" cy="36574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60112" cy="365745"/>
            </a:xfrm>
            <a:custGeom>
              <a:avLst/>
              <a:gdLst/>
              <a:ahLst/>
              <a:cxnLst/>
              <a:rect r="r" b="b" t="t" l="l"/>
              <a:pathLst>
                <a:path h="365745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257435"/>
                  </a:lnTo>
                  <a:cubicBezTo>
                    <a:pt x="960112" y="317253"/>
                    <a:pt x="911619" y="365745"/>
                    <a:pt x="851801" y="365745"/>
                  </a:cubicBezTo>
                  <a:lnTo>
                    <a:pt x="108311" y="365745"/>
                  </a:lnTo>
                  <a:cubicBezTo>
                    <a:pt x="48492" y="365745"/>
                    <a:pt x="0" y="317253"/>
                    <a:pt x="0" y="257435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960112" cy="39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 de IA generativa que recibe información contextual para crear propuestas personalizadas en PDF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60962" y="6572323"/>
            <a:ext cx="3645424" cy="1074391"/>
            <a:chOff x="0" y="0"/>
            <a:chExt cx="960112" cy="2829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Automatización de redacción de correos electrónicos basados en propuestas o contexto del cliente​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60962" y="7827689"/>
            <a:ext cx="3645424" cy="1074391"/>
            <a:chOff x="0" y="0"/>
            <a:chExt cx="960112" cy="28296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con software de transcripción y resumen de reuniones online.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099686" y="7384027"/>
            <a:ext cx="3645424" cy="1074391"/>
            <a:chOff x="0" y="0"/>
            <a:chExt cx="960112" cy="28296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con software de transcripción y resumen de reuniones online.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898578" y="8596950"/>
            <a:ext cx="3645424" cy="1074391"/>
            <a:chOff x="0" y="0"/>
            <a:chExt cx="960112" cy="28296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Resúmenes claros y rápidos de reuniones para eliminar el riesgo de olvidar detalles importantes​.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4739500" y="3908111"/>
            <a:ext cx="3645424" cy="682345"/>
            <a:chOff x="0" y="0"/>
            <a:chExt cx="960112" cy="1797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60112" cy="179712"/>
            </a:xfrm>
            <a:custGeom>
              <a:avLst/>
              <a:gdLst/>
              <a:ahLst/>
              <a:cxnLst/>
              <a:rect r="r" b="b" t="t" l="l"/>
              <a:pathLst>
                <a:path h="179712" w="960112">
                  <a:moveTo>
                    <a:pt x="89856" y="0"/>
                  </a:moveTo>
                  <a:lnTo>
                    <a:pt x="870256" y="0"/>
                  </a:lnTo>
                  <a:cubicBezTo>
                    <a:pt x="894087" y="0"/>
                    <a:pt x="916942" y="9467"/>
                    <a:pt x="933793" y="26318"/>
                  </a:cubicBezTo>
                  <a:cubicBezTo>
                    <a:pt x="950645" y="43170"/>
                    <a:pt x="960112" y="66025"/>
                    <a:pt x="960112" y="89856"/>
                  </a:cubicBezTo>
                  <a:lnTo>
                    <a:pt x="960112" y="89856"/>
                  </a:lnTo>
                  <a:cubicBezTo>
                    <a:pt x="960112" y="139482"/>
                    <a:pt x="919882" y="179712"/>
                    <a:pt x="870256" y="179712"/>
                  </a:cubicBezTo>
                  <a:lnTo>
                    <a:pt x="89856" y="179712"/>
                  </a:lnTo>
                  <a:cubicBezTo>
                    <a:pt x="66025" y="179712"/>
                    <a:pt x="43170" y="170245"/>
                    <a:pt x="26318" y="153394"/>
                  </a:cubicBezTo>
                  <a:cubicBezTo>
                    <a:pt x="9467" y="136543"/>
                    <a:pt x="0" y="113687"/>
                    <a:pt x="0" y="89856"/>
                  </a:cubicBezTo>
                  <a:lnTo>
                    <a:pt x="0" y="89856"/>
                  </a:lnTo>
                  <a:cubicBezTo>
                    <a:pt x="0" y="66025"/>
                    <a:pt x="9467" y="43170"/>
                    <a:pt x="26318" y="26318"/>
                  </a:cubicBezTo>
                  <a:cubicBezTo>
                    <a:pt x="43170" y="9467"/>
                    <a:pt x="66025" y="0"/>
                    <a:pt x="89856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960112" cy="208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Mejora productividad equipo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898578" y="4763454"/>
            <a:ext cx="3645424" cy="1074391"/>
            <a:chOff x="0" y="0"/>
            <a:chExt cx="960112" cy="28296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60112" cy="282967"/>
            </a:xfrm>
            <a:custGeom>
              <a:avLst/>
              <a:gdLst/>
              <a:ahLst/>
              <a:cxnLst/>
              <a:rect r="r" b="b" t="t" l="l"/>
              <a:pathLst>
                <a:path h="282967" w="960112">
                  <a:moveTo>
                    <a:pt x="108311" y="0"/>
                  </a:moveTo>
                  <a:lnTo>
                    <a:pt x="851801" y="0"/>
                  </a:lnTo>
                  <a:cubicBezTo>
                    <a:pt x="880527" y="0"/>
                    <a:pt x="908076" y="11411"/>
                    <a:pt x="928388" y="31723"/>
                  </a:cubicBezTo>
                  <a:cubicBezTo>
                    <a:pt x="948701" y="52036"/>
                    <a:pt x="960112" y="79585"/>
                    <a:pt x="960112" y="108311"/>
                  </a:cubicBezTo>
                  <a:lnTo>
                    <a:pt x="960112" y="174657"/>
                  </a:lnTo>
                  <a:cubicBezTo>
                    <a:pt x="960112" y="234475"/>
                    <a:pt x="911619" y="282967"/>
                    <a:pt x="851801" y="282967"/>
                  </a:cubicBezTo>
                  <a:lnTo>
                    <a:pt x="108311" y="282967"/>
                  </a:lnTo>
                  <a:cubicBezTo>
                    <a:pt x="48492" y="282967"/>
                    <a:pt x="0" y="234475"/>
                    <a:pt x="0" y="174657"/>
                  </a:cubicBezTo>
                  <a:lnTo>
                    <a:pt x="0" y="108311"/>
                  </a:lnTo>
                  <a:cubicBezTo>
                    <a:pt x="0" y="48492"/>
                    <a:pt x="48492" y="0"/>
                    <a:pt x="108311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960112" cy="311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Mejoran tasa de conversión​: Propuestas de alta calidad en tiempo récord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728019" y="2404749"/>
            <a:ext cx="4446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Departamento comercial o de negocio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358554" y="2420160"/>
            <a:ext cx="41539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Automatizar generación propuestas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15497" y="2124718"/>
            <a:ext cx="10359282" cy="1272624"/>
            <a:chOff x="0" y="0"/>
            <a:chExt cx="2120394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0394" cy="260488"/>
            </a:xfrm>
            <a:custGeom>
              <a:avLst/>
              <a:gdLst/>
              <a:ahLst/>
              <a:cxnLst/>
              <a:rect r="r" b="b" t="t" l="l"/>
              <a:pathLst>
                <a:path h="260488" w="2120394">
                  <a:moveTo>
                    <a:pt x="74734" y="0"/>
                  </a:moveTo>
                  <a:lnTo>
                    <a:pt x="2045660" y="0"/>
                  </a:lnTo>
                  <a:cubicBezTo>
                    <a:pt x="2086934" y="0"/>
                    <a:pt x="2120394" y="33460"/>
                    <a:pt x="2120394" y="74734"/>
                  </a:cubicBezTo>
                  <a:lnTo>
                    <a:pt x="2120394" y="185753"/>
                  </a:lnTo>
                  <a:cubicBezTo>
                    <a:pt x="2120394" y="227028"/>
                    <a:pt x="2086934" y="260488"/>
                    <a:pt x="2045660" y="260488"/>
                  </a:cubicBezTo>
                  <a:lnTo>
                    <a:pt x="74734" y="260488"/>
                  </a:lnTo>
                  <a:cubicBezTo>
                    <a:pt x="33460" y="260488"/>
                    <a:pt x="0" y="227028"/>
                    <a:pt x="0" y="185753"/>
                  </a:cubicBezTo>
                  <a:lnTo>
                    <a:pt x="0" y="74734"/>
                  </a:lnTo>
                  <a:cubicBezTo>
                    <a:pt x="0" y="33460"/>
                    <a:pt x="33460" y="0"/>
                    <a:pt x="7473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039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56419" y="3725741"/>
            <a:ext cx="11720287" cy="1272624"/>
            <a:chOff x="0" y="0"/>
            <a:chExt cx="2398972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8972" cy="260488"/>
            </a:xfrm>
            <a:custGeom>
              <a:avLst/>
              <a:gdLst/>
              <a:ahLst/>
              <a:cxnLst/>
              <a:rect r="r" b="b" t="t" l="l"/>
              <a:pathLst>
                <a:path h="260488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94432"/>
                  </a:lnTo>
                  <a:cubicBezTo>
                    <a:pt x="2398972" y="211951"/>
                    <a:pt x="2392012" y="228752"/>
                    <a:pt x="2379624" y="241140"/>
                  </a:cubicBezTo>
                  <a:cubicBezTo>
                    <a:pt x="2367237" y="253528"/>
                    <a:pt x="2350435" y="260488"/>
                    <a:pt x="2332916" y="260488"/>
                  </a:cubicBezTo>
                  <a:lnTo>
                    <a:pt x="66056" y="260488"/>
                  </a:lnTo>
                  <a:cubicBezTo>
                    <a:pt x="29574" y="260488"/>
                    <a:pt x="0" y="230913"/>
                    <a:pt x="0" y="194432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897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56419" y="5750840"/>
            <a:ext cx="12669121" cy="819576"/>
            <a:chOff x="0" y="0"/>
            <a:chExt cx="2593184" cy="167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3184" cy="167755"/>
            </a:xfrm>
            <a:custGeom>
              <a:avLst/>
              <a:gdLst/>
              <a:ahLst/>
              <a:cxnLst/>
              <a:rect r="r" b="b" t="t" l="l"/>
              <a:pathLst>
                <a:path h="167755" w="2593184">
                  <a:moveTo>
                    <a:pt x="61109" y="0"/>
                  </a:moveTo>
                  <a:lnTo>
                    <a:pt x="2532076" y="0"/>
                  </a:lnTo>
                  <a:cubicBezTo>
                    <a:pt x="2565825" y="0"/>
                    <a:pt x="2593184" y="27359"/>
                    <a:pt x="2593184" y="61109"/>
                  </a:cubicBezTo>
                  <a:lnTo>
                    <a:pt x="2593184" y="106647"/>
                  </a:lnTo>
                  <a:cubicBezTo>
                    <a:pt x="2593184" y="122854"/>
                    <a:pt x="2586746" y="138397"/>
                    <a:pt x="2575286" y="149857"/>
                  </a:cubicBezTo>
                  <a:cubicBezTo>
                    <a:pt x="2563826" y="161317"/>
                    <a:pt x="2548283" y="167755"/>
                    <a:pt x="2532076" y="167755"/>
                  </a:cubicBezTo>
                  <a:lnTo>
                    <a:pt x="61109" y="167755"/>
                  </a:lnTo>
                  <a:cubicBezTo>
                    <a:pt x="27359" y="167755"/>
                    <a:pt x="0" y="140396"/>
                    <a:pt x="0" y="106647"/>
                  </a:cubicBezTo>
                  <a:lnTo>
                    <a:pt x="0" y="61109"/>
                  </a:lnTo>
                  <a:cubicBezTo>
                    <a:pt x="0" y="27359"/>
                    <a:pt x="27359" y="0"/>
                    <a:pt x="6110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93184" cy="20585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75173" y="6764029"/>
            <a:ext cx="6263059" cy="3522971"/>
          </a:xfrm>
          <a:custGeom>
            <a:avLst/>
            <a:gdLst/>
            <a:ahLst/>
            <a:cxnLst/>
            <a:rect r="r" b="b" t="t" l="l"/>
            <a:pathLst>
              <a:path h="3522971" w="6263059">
                <a:moveTo>
                  <a:pt x="0" y="0"/>
                </a:moveTo>
                <a:lnTo>
                  <a:pt x="6263059" y="0"/>
                </a:lnTo>
                <a:lnTo>
                  <a:pt x="6263059" y="3522971"/>
                </a:lnTo>
                <a:lnTo>
                  <a:pt x="0" y="352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práctico: Implementación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15497" y="2280629"/>
            <a:ext cx="10236339" cy="12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Integración de IA Generativa: Configurar un modelo LLM para recibir contexto (texto, audio, documentos) y generar propuestas personalizadas.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579" y="2525990"/>
            <a:ext cx="317684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ad-hoc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0456" y="3888277"/>
            <a:ext cx="1133221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Automatización de documentos y correos: Crear flujos que conviertan las salidas del LLM en PDFs y redacten correos.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940487"/>
            <a:ext cx="4102839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Integración herramienta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5497" y="5940487"/>
            <a:ext cx="1251004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Integrar Copilot, tl:dv u otra herramienta a las reuniones de los comerciales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15497" y="2124718"/>
            <a:ext cx="10359282" cy="1272624"/>
            <a:chOff x="0" y="0"/>
            <a:chExt cx="2120394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0394" cy="260488"/>
            </a:xfrm>
            <a:custGeom>
              <a:avLst/>
              <a:gdLst/>
              <a:ahLst/>
              <a:cxnLst/>
              <a:rect r="r" b="b" t="t" l="l"/>
              <a:pathLst>
                <a:path h="260488" w="2120394">
                  <a:moveTo>
                    <a:pt x="74734" y="0"/>
                  </a:moveTo>
                  <a:lnTo>
                    <a:pt x="2045660" y="0"/>
                  </a:lnTo>
                  <a:cubicBezTo>
                    <a:pt x="2086934" y="0"/>
                    <a:pt x="2120394" y="33460"/>
                    <a:pt x="2120394" y="74734"/>
                  </a:cubicBezTo>
                  <a:lnTo>
                    <a:pt x="2120394" y="185753"/>
                  </a:lnTo>
                  <a:cubicBezTo>
                    <a:pt x="2120394" y="227028"/>
                    <a:pt x="2086934" y="260488"/>
                    <a:pt x="2045660" y="260488"/>
                  </a:cubicBezTo>
                  <a:lnTo>
                    <a:pt x="74734" y="260488"/>
                  </a:lnTo>
                  <a:cubicBezTo>
                    <a:pt x="33460" y="260488"/>
                    <a:pt x="0" y="227028"/>
                    <a:pt x="0" y="185753"/>
                  </a:cubicBezTo>
                  <a:lnTo>
                    <a:pt x="0" y="74734"/>
                  </a:lnTo>
                  <a:cubicBezTo>
                    <a:pt x="0" y="33460"/>
                    <a:pt x="33460" y="0"/>
                    <a:pt x="7473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039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56419" y="3725741"/>
            <a:ext cx="11720287" cy="1272624"/>
            <a:chOff x="0" y="0"/>
            <a:chExt cx="2398972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8972" cy="260488"/>
            </a:xfrm>
            <a:custGeom>
              <a:avLst/>
              <a:gdLst/>
              <a:ahLst/>
              <a:cxnLst/>
              <a:rect r="r" b="b" t="t" l="l"/>
              <a:pathLst>
                <a:path h="260488" w="2398972">
                  <a:moveTo>
                    <a:pt x="66056" y="0"/>
                  </a:moveTo>
                  <a:lnTo>
                    <a:pt x="2332916" y="0"/>
                  </a:lnTo>
                  <a:cubicBezTo>
                    <a:pt x="2369397" y="0"/>
                    <a:pt x="2398972" y="29574"/>
                    <a:pt x="2398972" y="66056"/>
                  </a:cubicBezTo>
                  <a:lnTo>
                    <a:pt x="2398972" y="194432"/>
                  </a:lnTo>
                  <a:cubicBezTo>
                    <a:pt x="2398972" y="211951"/>
                    <a:pt x="2392012" y="228752"/>
                    <a:pt x="2379624" y="241140"/>
                  </a:cubicBezTo>
                  <a:cubicBezTo>
                    <a:pt x="2367237" y="253528"/>
                    <a:pt x="2350435" y="260488"/>
                    <a:pt x="2332916" y="260488"/>
                  </a:cubicBezTo>
                  <a:lnTo>
                    <a:pt x="66056" y="260488"/>
                  </a:lnTo>
                  <a:cubicBezTo>
                    <a:pt x="29574" y="260488"/>
                    <a:pt x="0" y="230913"/>
                    <a:pt x="0" y="194432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9897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56419" y="5750840"/>
            <a:ext cx="12669121" cy="819576"/>
            <a:chOff x="0" y="0"/>
            <a:chExt cx="2593184" cy="167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3184" cy="167755"/>
            </a:xfrm>
            <a:custGeom>
              <a:avLst/>
              <a:gdLst/>
              <a:ahLst/>
              <a:cxnLst/>
              <a:rect r="r" b="b" t="t" l="l"/>
              <a:pathLst>
                <a:path h="167755" w="2593184">
                  <a:moveTo>
                    <a:pt x="61109" y="0"/>
                  </a:moveTo>
                  <a:lnTo>
                    <a:pt x="2532076" y="0"/>
                  </a:lnTo>
                  <a:cubicBezTo>
                    <a:pt x="2565825" y="0"/>
                    <a:pt x="2593184" y="27359"/>
                    <a:pt x="2593184" y="61109"/>
                  </a:cubicBezTo>
                  <a:lnTo>
                    <a:pt x="2593184" y="106647"/>
                  </a:lnTo>
                  <a:cubicBezTo>
                    <a:pt x="2593184" y="122854"/>
                    <a:pt x="2586746" y="138397"/>
                    <a:pt x="2575286" y="149857"/>
                  </a:cubicBezTo>
                  <a:cubicBezTo>
                    <a:pt x="2563826" y="161317"/>
                    <a:pt x="2548283" y="167755"/>
                    <a:pt x="2532076" y="167755"/>
                  </a:cubicBezTo>
                  <a:lnTo>
                    <a:pt x="61109" y="167755"/>
                  </a:lnTo>
                  <a:cubicBezTo>
                    <a:pt x="27359" y="167755"/>
                    <a:pt x="0" y="140396"/>
                    <a:pt x="0" y="106647"/>
                  </a:cubicBezTo>
                  <a:lnTo>
                    <a:pt x="0" y="61109"/>
                  </a:lnTo>
                  <a:cubicBezTo>
                    <a:pt x="0" y="27359"/>
                    <a:pt x="27359" y="0"/>
                    <a:pt x="6110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93184" cy="20585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75173" y="6764029"/>
            <a:ext cx="6263059" cy="3522971"/>
          </a:xfrm>
          <a:custGeom>
            <a:avLst/>
            <a:gdLst/>
            <a:ahLst/>
            <a:cxnLst/>
            <a:rect r="r" b="b" t="t" l="l"/>
            <a:pathLst>
              <a:path h="3522971" w="6263059">
                <a:moveTo>
                  <a:pt x="0" y="0"/>
                </a:moveTo>
                <a:lnTo>
                  <a:pt x="6263059" y="0"/>
                </a:lnTo>
                <a:lnTo>
                  <a:pt x="6263059" y="3522971"/>
                </a:lnTo>
                <a:lnTo>
                  <a:pt x="0" y="352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940487"/>
            <a:ext cx="4102839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Integración herramienta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056" y="7338073"/>
            <a:ext cx="5301441" cy="2948927"/>
          </a:xfrm>
          <a:custGeom>
            <a:avLst/>
            <a:gdLst/>
            <a:ahLst/>
            <a:cxnLst/>
            <a:rect r="r" b="b" t="t" l="l"/>
            <a:pathLst>
              <a:path h="2948927" w="5301441">
                <a:moveTo>
                  <a:pt x="0" y="0"/>
                </a:moveTo>
                <a:lnTo>
                  <a:pt x="5301441" y="0"/>
                </a:lnTo>
                <a:lnTo>
                  <a:pt x="5301441" y="2948927"/>
                </a:lnTo>
                <a:lnTo>
                  <a:pt x="0" y="294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2664776" y="3397342"/>
            <a:ext cx="1261692" cy="39407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796293" y="6383214"/>
            <a:ext cx="1165743" cy="18092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2264356" y="7399091"/>
            <a:ext cx="3324225" cy="332422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Caso práctico: Implementación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15497" y="2280629"/>
            <a:ext cx="10236339" cy="12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Integración de IA Generativa: Configurar un modelo LLM para recibir contexto (texto, audio, documentos) y generar propuestas personalizadas.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3579" y="2525990"/>
            <a:ext cx="317684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ad-hoc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50456" y="3888277"/>
            <a:ext cx="1133221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Automatización de documentos y correos: Crear flujos que conviertan las salidas del LLM en PDFs y redacten correos.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15497" y="5940487"/>
            <a:ext cx="1251004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Integrar Copilot, tl:dv u otra herramienta a las reuniones de los comerciales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-362188" y="7925184"/>
            <a:ext cx="2705586" cy="270558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92826" y="1028700"/>
            <a:ext cx="13648016" cy="136480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13602" y="2544752"/>
            <a:ext cx="11725929" cy="11711272"/>
          </a:xfrm>
          <a:custGeom>
            <a:avLst/>
            <a:gdLst/>
            <a:ahLst/>
            <a:cxnLst/>
            <a:rect r="r" b="b" t="t" l="l"/>
            <a:pathLst>
              <a:path h="11711272" w="11725929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40216" y="2076089"/>
            <a:ext cx="11553237" cy="115532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90054" y="6030595"/>
            <a:ext cx="4762411" cy="4256405"/>
          </a:xfrm>
          <a:custGeom>
            <a:avLst/>
            <a:gdLst/>
            <a:ahLst/>
            <a:cxnLst/>
            <a:rect r="r" b="b" t="t" l="l"/>
            <a:pathLst>
              <a:path h="4256405" w="4762411">
                <a:moveTo>
                  <a:pt x="0" y="0"/>
                </a:moveTo>
                <a:lnTo>
                  <a:pt x="4762411" y="0"/>
                </a:lnTo>
                <a:lnTo>
                  <a:pt x="4762411" y="4256405"/>
                </a:lnTo>
                <a:lnTo>
                  <a:pt x="0" y="425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82645" y="2620952"/>
            <a:ext cx="6322709" cy="320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11602" b="true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  <a:p>
            <a:pPr algn="ctr">
              <a:lnSpc>
                <a:spcPts val="11950"/>
              </a:lnSpc>
            </a:pPr>
            <a:r>
              <a:rPr lang="en-US" b="true" sz="1160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98905" y="9961272"/>
            <a:ext cx="4453560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vlarrieux@armoniats.com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2023" y="1731496"/>
            <a:ext cx="6824008" cy="68240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2411" y="2489522"/>
            <a:ext cx="5862965" cy="5855636"/>
          </a:xfrm>
          <a:custGeom>
            <a:avLst/>
            <a:gdLst/>
            <a:ahLst/>
            <a:cxnLst/>
            <a:rect r="r" b="b" t="t" l="l"/>
            <a:pathLst>
              <a:path h="5855636" w="5862965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15717" y="2255191"/>
            <a:ext cx="4437657" cy="5776619"/>
            <a:chOff x="0" y="0"/>
            <a:chExt cx="62440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4401" cy="812800"/>
            </a:xfrm>
            <a:custGeom>
              <a:avLst/>
              <a:gdLst/>
              <a:ahLst/>
              <a:cxnLst/>
              <a:rect r="r" b="b" t="t" l="l"/>
              <a:pathLst>
                <a:path h="812800" w="624401">
                  <a:moveTo>
                    <a:pt x="312201" y="0"/>
                  </a:moveTo>
                  <a:cubicBezTo>
                    <a:pt x="139777" y="0"/>
                    <a:pt x="0" y="181951"/>
                    <a:pt x="0" y="406400"/>
                  </a:cubicBezTo>
                  <a:cubicBezTo>
                    <a:pt x="0" y="630849"/>
                    <a:pt x="139777" y="812800"/>
                    <a:pt x="312201" y="812800"/>
                  </a:cubicBezTo>
                  <a:cubicBezTo>
                    <a:pt x="484624" y="812800"/>
                    <a:pt x="624401" y="630849"/>
                    <a:pt x="624401" y="406400"/>
                  </a:cubicBezTo>
                  <a:cubicBezTo>
                    <a:pt x="624401" y="181951"/>
                    <a:pt x="484624" y="0"/>
                    <a:pt x="312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8538" y="38100"/>
              <a:ext cx="50732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4679" y="1965021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005843" y="2255191"/>
            <a:ext cx="8253457" cy="1272624"/>
            <a:chOff x="0" y="0"/>
            <a:chExt cx="1689362" cy="260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9362" cy="260488"/>
            </a:xfrm>
            <a:custGeom>
              <a:avLst/>
              <a:gdLst/>
              <a:ahLst/>
              <a:cxnLst/>
              <a:rect r="r" b="b" t="t" l="l"/>
              <a:pathLst>
                <a:path h="260488" w="1689362">
                  <a:moveTo>
                    <a:pt x="93802" y="0"/>
                  </a:moveTo>
                  <a:lnTo>
                    <a:pt x="1595560" y="0"/>
                  </a:lnTo>
                  <a:cubicBezTo>
                    <a:pt x="1647366" y="0"/>
                    <a:pt x="1689362" y="41997"/>
                    <a:pt x="1689362" y="93802"/>
                  </a:cubicBezTo>
                  <a:lnTo>
                    <a:pt x="1689362" y="166685"/>
                  </a:lnTo>
                  <a:cubicBezTo>
                    <a:pt x="1689362" y="218491"/>
                    <a:pt x="1647366" y="260488"/>
                    <a:pt x="1595560" y="260488"/>
                  </a:cubicBezTo>
                  <a:lnTo>
                    <a:pt x="93802" y="260488"/>
                  </a:lnTo>
                  <a:cubicBezTo>
                    <a:pt x="41997" y="260488"/>
                    <a:pt x="0" y="218491"/>
                    <a:pt x="0" y="166685"/>
                  </a:cubicBezTo>
                  <a:lnTo>
                    <a:pt x="0" y="93802"/>
                  </a:lnTo>
                  <a:cubicBezTo>
                    <a:pt x="0" y="41997"/>
                    <a:pt x="41997" y="0"/>
                    <a:pt x="938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8936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IngIngeniera especializada en IA y automatización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53927" y="2593933"/>
            <a:ext cx="1620254" cy="573165"/>
          </a:xfrm>
          <a:custGeom>
            <a:avLst/>
            <a:gdLst/>
            <a:ahLst/>
            <a:cxnLst/>
            <a:rect r="r" b="b" t="t" l="l"/>
            <a:pathLst>
              <a:path h="573165" w="1620254">
                <a:moveTo>
                  <a:pt x="0" y="0"/>
                </a:moveTo>
                <a:lnTo>
                  <a:pt x="1620254" y="0"/>
                </a:lnTo>
                <a:lnTo>
                  <a:pt x="1620254" y="573165"/>
                </a:lnTo>
                <a:lnTo>
                  <a:pt x="0" y="573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144000" y="3912357"/>
            <a:ext cx="8253457" cy="1272624"/>
            <a:chOff x="0" y="0"/>
            <a:chExt cx="1689362" cy="260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9362" cy="260488"/>
            </a:xfrm>
            <a:custGeom>
              <a:avLst/>
              <a:gdLst/>
              <a:ahLst/>
              <a:cxnLst/>
              <a:rect r="r" b="b" t="t" l="l"/>
              <a:pathLst>
                <a:path h="260488" w="1689362">
                  <a:moveTo>
                    <a:pt x="93802" y="0"/>
                  </a:moveTo>
                  <a:lnTo>
                    <a:pt x="1595560" y="0"/>
                  </a:lnTo>
                  <a:cubicBezTo>
                    <a:pt x="1647366" y="0"/>
                    <a:pt x="1689362" y="41997"/>
                    <a:pt x="1689362" y="93802"/>
                  </a:cubicBezTo>
                  <a:lnTo>
                    <a:pt x="1689362" y="166685"/>
                  </a:lnTo>
                  <a:cubicBezTo>
                    <a:pt x="1689362" y="218491"/>
                    <a:pt x="1647366" y="260488"/>
                    <a:pt x="1595560" y="260488"/>
                  </a:cubicBezTo>
                  <a:lnTo>
                    <a:pt x="93802" y="260488"/>
                  </a:lnTo>
                  <a:cubicBezTo>
                    <a:pt x="41997" y="260488"/>
                    <a:pt x="0" y="218491"/>
                    <a:pt x="0" y="166685"/>
                  </a:cubicBezTo>
                  <a:lnTo>
                    <a:pt x="0" y="93802"/>
                  </a:lnTo>
                  <a:cubicBezTo>
                    <a:pt x="0" y="41997"/>
                    <a:pt x="41997" y="0"/>
                    <a:pt x="938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8936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IngIngeniera especializada en IA y automatización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636643" y="4318900"/>
            <a:ext cx="1559254" cy="413202"/>
          </a:xfrm>
          <a:custGeom>
            <a:avLst/>
            <a:gdLst/>
            <a:ahLst/>
            <a:cxnLst/>
            <a:rect r="r" b="b" t="t" l="l"/>
            <a:pathLst>
              <a:path h="413202" w="1559254">
                <a:moveTo>
                  <a:pt x="0" y="0"/>
                </a:moveTo>
                <a:lnTo>
                  <a:pt x="1559254" y="0"/>
                </a:lnTo>
                <a:lnTo>
                  <a:pt x="1559254" y="413202"/>
                </a:lnTo>
                <a:lnTo>
                  <a:pt x="0" y="41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240772" y="5565982"/>
            <a:ext cx="8253457" cy="1272624"/>
            <a:chOff x="0" y="0"/>
            <a:chExt cx="1689362" cy="260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89362" cy="260488"/>
            </a:xfrm>
            <a:custGeom>
              <a:avLst/>
              <a:gdLst/>
              <a:ahLst/>
              <a:cxnLst/>
              <a:rect r="r" b="b" t="t" l="l"/>
              <a:pathLst>
                <a:path h="260488" w="1689362">
                  <a:moveTo>
                    <a:pt x="93802" y="0"/>
                  </a:moveTo>
                  <a:lnTo>
                    <a:pt x="1595560" y="0"/>
                  </a:lnTo>
                  <a:cubicBezTo>
                    <a:pt x="1647366" y="0"/>
                    <a:pt x="1689362" y="41997"/>
                    <a:pt x="1689362" y="93802"/>
                  </a:cubicBezTo>
                  <a:lnTo>
                    <a:pt x="1689362" y="166685"/>
                  </a:lnTo>
                  <a:cubicBezTo>
                    <a:pt x="1689362" y="218491"/>
                    <a:pt x="1647366" y="260488"/>
                    <a:pt x="1595560" y="260488"/>
                  </a:cubicBezTo>
                  <a:lnTo>
                    <a:pt x="93802" y="260488"/>
                  </a:lnTo>
                  <a:cubicBezTo>
                    <a:pt x="41997" y="260488"/>
                    <a:pt x="0" y="218491"/>
                    <a:pt x="0" y="166685"/>
                  </a:cubicBezTo>
                  <a:lnTo>
                    <a:pt x="0" y="93802"/>
                  </a:lnTo>
                  <a:cubicBezTo>
                    <a:pt x="0" y="41997"/>
                    <a:pt x="41997" y="0"/>
                    <a:pt x="938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689362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IngIngeniera especializada en IA y automatización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566255" y="5686129"/>
            <a:ext cx="1108125" cy="1032328"/>
          </a:xfrm>
          <a:custGeom>
            <a:avLst/>
            <a:gdLst/>
            <a:ahLst/>
            <a:cxnLst/>
            <a:rect r="r" b="b" t="t" l="l"/>
            <a:pathLst>
              <a:path h="1032328" w="1108125">
                <a:moveTo>
                  <a:pt x="0" y="0"/>
                </a:moveTo>
                <a:lnTo>
                  <a:pt x="1108125" y="0"/>
                </a:lnTo>
                <a:lnTo>
                  <a:pt x="1108125" y="1032329"/>
                </a:lnTo>
                <a:lnTo>
                  <a:pt x="0" y="1032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5784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94523" y="475776"/>
            <a:ext cx="12026289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Lead Teacher: Verónica Larrieux Lima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64511" y="2448437"/>
            <a:ext cx="4941691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Ingeniera Industrial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2668" y="4289037"/>
            <a:ext cx="8979058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Consultoría y desarrollo software B2B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64511" y="2815303"/>
            <a:ext cx="6963587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esp. automática, robótica y control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99440" y="5942661"/>
            <a:ext cx="7174741" cy="4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Apasionada de la eficiencia y la tecnología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9722" y="2280428"/>
            <a:ext cx="4203560" cy="1272624"/>
            <a:chOff x="0" y="0"/>
            <a:chExt cx="860407" cy="260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32764" y="2436792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08826" y="2395756"/>
            <a:ext cx="1011607" cy="10116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72777" y="4419208"/>
            <a:ext cx="4203560" cy="1272624"/>
            <a:chOff x="0" y="0"/>
            <a:chExt cx="860407" cy="260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45819" y="4575572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821881" y="4534536"/>
            <a:ext cx="1011607" cy="10116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8841483" y="3115217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778625" y="6943968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8841483" y="5258043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-5028295" y="-2149242"/>
            <a:ext cx="14585483" cy="145854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3616796" y="-529054"/>
            <a:ext cx="12531371" cy="12515707"/>
          </a:xfrm>
          <a:custGeom>
            <a:avLst/>
            <a:gdLst/>
            <a:ahLst/>
            <a:cxnLst/>
            <a:rect r="r" b="b" t="t" l="l"/>
            <a:pathLst>
              <a:path h="12515707" w="12531371">
                <a:moveTo>
                  <a:pt x="0" y="0"/>
                </a:moveTo>
                <a:lnTo>
                  <a:pt x="12531370" y="0"/>
                </a:lnTo>
                <a:lnTo>
                  <a:pt x="12531370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3908961" y="-1029908"/>
            <a:ext cx="12346817" cy="1234681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509892" y="3313366"/>
            <a:ext cx="1138768" cy="1138768"/>
          </a:xfrm>
          <a:custGeom>
            <a:avLst/>
            <a:gdLst/>
            <a:ahLst/>
            <a:cxnLst/>
            <a:rect r="r" b="b" t="t" l="l"/>
            <a:pathLst>
              <a:path h="1138768" w="1138768">
                <a:moveTo>
                  <a:pt x="0" y="0"/>
                </a:moveTo>
                <a:lnTo>
                  <a:pt x="1138768" y="0"/>
                </a:lnTo>
                <a:lnTo>
                  <a:pt x="1138768" y="1138768"/>
                </a:lnTo>
                <a:lnTo>
                  <a:pt x="0" y="1138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145298" y="2475400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Aplicaciones en negocios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44107" y="2668943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01147" y="4614180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Beneficios estratégicos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57161" y="4807724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04788" y="4621483"/>
            <a:ext cx="3948976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245081" y="298583"/>
            <a:ext cx="4203560" cy="1272624"/>
            <a:chOff x="0" y="0"/>
            <a:chExt cx="860407" cy="26048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418123" y="454947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0394185" y="413911"/>
            <a:ext cx="1011607" cy="10116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7084082" y="934895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0529465" y="687098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1874340" y="6337124"/>
            <a:ext cx="4203560" cy="1272624"/>
            <a:chOff x="0" y="0"/>
            <a:chExt cx="860407" cy="26048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2047382" y="649348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2023444" y="6452452"/>
            <a:ext cx="1011607" cy="1011607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2158724" y="672563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0570997" y="8456854"/>
            <a:ext cx="4203560" cy="1272624"/>
            <a:chOff x="0" y="0"/>
            <a:chExt cx="860407" cy="26048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10744039" y="861321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0">
            <a:off x="10720101" y="8572182"/>
            <a:ext cx="1011607" cy="1011607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855381" y="884536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533935" y="445600"/>
            <a:ext cx="291470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Introducción a la IA generativa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359183" y="6532096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Riesgos y desafíos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008826" y="8638448"/>
            <a:ext cx="2606686" cy="8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Caso de uso real</a:t>
            </a:r>
          </a:p>
        </p:txBody>
      </p:sp>
      <p:sp>
        <p:nvSpPr>
          <p:cNvPr name="AutoShape 64" id="64"/>
          <p:cNvSpPr/>
          <p:nvPr/>
        </p:nvSpPr>
        <p:spPr>
          <a:xfrm>
            <a:off x="7537102" y="9229710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852" y="2677948"/>
            <a:ext cx="7261709" cy="72617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4A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9044" y="4002333"/>
            <a:ext cx="5937324" cy="59373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92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54000" y="5626012"/>
            <a:ext cx="4313645" cy="43136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D2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es la Inteligencia Artificial generativa?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26492" y="6970995"/>
            <a:ext cx="2968662" cy="296866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5F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95970" y="3200304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Artificial Intelligence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95970" y="4700772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5970" y="6334633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9087" y="8195862"/>
            <a:ext cx="3603472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Generative AI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28560" y="2729709"/>
            <a:ext cx="9745819" cy="1272624"/>
            <a:chOff x="0" y="0"/>
            <a:chExt cx="1994827" cy="2604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01602" y="2886073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077664" y="2845036"/>
            <a:ext cx="1011607" cy="1011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414081" y="3002740"/>
            <a:ext cx="7829116" cy="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El campo de la informática que busca crear máquinas inteligentes capaces de replicar o superar la inteligencia humana.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12945" y="3118224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1956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077664" y="4384844"/>
            <a:ext cx="9745819" cy="1272624"/>
            <a:chOff x="0" y="0"/>
            <a:chExt cx="1994827" cy="260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250706" y="454120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8226768" y="4500172"/>
            <a:ext cx="1011607" cy="101160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430184" y="4493583"/>
            <a:ext cx="7829116" cy="97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Subcampo de la IA que permite a las máquinas aprender a partir de datos existentes y mejorar esos datos para tomar decisiones o hacer predicciones.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62049" y="477335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1997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8077664" y="5957785"/>
            <a:ext cx="9745819" cy="1272624"/>
            <a:chOff x="0" y="0"/>
            <a:chExt cx="1994827" cy="2604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8250706" y="6114149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8226768" y="6073112"/>
            <a:ext cx="1011607" cy="101160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9563184" y="6230816"/>
            <a:ext cx="7829116" cy="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Una técnica de aprendizaje automático en la que capas de redes neuronales se utilizan para procesar datos y tomar decisiones.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362049" y="6346300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2012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149934" y="7819014"/>
            <a:ext cx="9745819" cy="1272624"/>
            <a:chOff x="0" y="0"/>
            <a:chExt cx="1994827" cy="26048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94827" cy="260488"/>
            </a:xfrm>
            <a:custGeom>
              <a:avLst/>
              <a:gdLst/>
              <a:ahLst/>
              <a:cxnLst/>
              <a:rect r="r" b="b" t="t" l="l"/>
              <a:pathLst>
                <a:path h="260488" w="1994827">
                  <a:moveTo>
                    <a:pt x="79438" y="0"/>
                  </a:moveTo>
                  <a:lnTo>
                    <a:pt x="1915389" y="0"/>
                  </a:lnTo>
                  <a:cubicBezTo>
                    <a:pt x="1959261" y="0"/>
                    <a:pt x="1994827" y="35566"/>
                    <a:pt x="1994827" y="79438"/>
                  </a:cubicBezTo>
                  <a:lnTo>
                    <a:pt x="1994827" y="181049"/>
                  </a:lnTo>
                  <a:cubicBezTo>
                    <a:pt x="1994827" y="224922"/>
                    <a:pt x="1959261" y="260488"/>
                    <a:pt x="1915389" y="260488"/>
                  </a:cubicBezTo>
                  <a:lnTo>
                    <a:pt x="79438" y="260488"/>
                  </a:lnTo>
                  <a:cubicBezTo>
                    <a:pt x="35566" y="260488"/>
                    <a:pt x="0" y="224922"/>
                    <a:pt x="0" y="181049"/>
                  </a:cubicBezTo>
                  <a:lnTo>
                    <a:pt x="0" y="79438"/>
                  </a:lnTo>
                  <a:cubicBezTo>
                    <a:pt x="0" y="35566"/>
                    <a:pt x="35566" y="0"/>
                    <a:pt x="7943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99482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8322976" y="7975378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8299038" y="7934341"/>
            <a:ext cx="1011607" cy="1011607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9635454" y="8092045"/>
            <a:ext cx="7829116" cy="64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Crea contenido nuevo escrito, visual y auditivo a partir de instrucciones o datos existentes.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434318" y="8207529"/>
            <a:ext cx="741046" cy="39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b="true" sz="2182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2021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7856" y="1825165"/>
            <a:ext cx="11820796" cy="8023365"/>
          </a:xfrm>
          <a:custGeom>
            <a:avLst/>
            <a:gdLst/>
            <a:ahLst/>
            <a:cxnLst/>
            <a:rect r="r" b="b" t="t" l="l"/>
            <a:pathLst>
              <a:path h="8023365" w="11820796">
                <a:moveTo>
                  <a:pt x="0" y="0"/>
                </a:moveTo>
                <a:lnTo>
                  <a:pt x="11820795" y="0"/>
                </a:lnTo>
                <a:lnTo>
                  <a:pt x="11820795" y="8023365"/>
                </a:lnTo>
                <a:lnTo>
                  <a:pt x="0" y="8023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1111" y="2270856"/>
            <a:ext cx="2018173" cy="4022256"/>
          </a:xfrm>
          <a:custGeom>
            <a:avLst/>
            <a:gdLst/>
            <a:ahLst/>
            <a:cxnLst/>
            <a:rect r="r" b="b" t="t" l="l"/>
            <a:pathLst>
              <a:path h="4022256" w="2018173">
                <a:moveTo>
                  <a:pt x="0" y="0"/>
                </a:moveTo>
                <a:lnTo>
                  <a:pt x="2018173" y="0"/>
                </a:lnTo>
                <a:lnTo>
                  <a:pt x="2018173" y="4022257"/>
                </a:lnTo>
                <a:lnTo>
                  <a:pt x="0" y="4022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5845" b="-484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76387" y="6226146"/>
            <a:ext cx="1943947" cy="1893486"/>
          </a:xfrm>
          <a:custGeom>
            <a:avLst/>
            <a:gdLst/>
            <a:ahLst/>
            <a:cxnLst/>
            <a:rect r="r" b="b" t="t" l="l"/>
            <a:pathLst>
              <a:path h="1893486" w="1943947">
                <a:moveTo>
                  <a:pt x="0" y="0"/>
                </a:moveTo>
                <a:lnTo>
                  <a:pt x="1943948" y="0"/>
                </a:lnTo>
                <a:lnTo>
                  <a:pt x="1943948" y="1893485"/>
                </a:lnTo>
                <a:lnTo>
                  <a:pt x="0" y="189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048" t="-7073" r="-103093" b="-20825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76387" y="8119631"/>
            <a:ext cx="2018173" cy="1881969"/>
          </a:xfrm>
          <a:custGeom>
            <a:avLst/>
            <a:gdLst/>
            <a:ahLst/>
            <a:cxnLst/>
            <a:rect r="r" b="b" t="t" l="l"/>
            <a:pathLst>
              <a:path h="1881969" w="2018173">
                <a:moveTo>
                  <a:pt x="0" y="0"/>
                </a:moveTo>
                <a:lnTo>
                  <a:pt x="2018173" y="0"/>
                </a:lnTo>
                <a:lnTo>
                  <a:pt x="2018173" y="1881970"/>
                </a:lnTo>
                <a:lnTo>
                  <a:pt x="0" y="188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5845" t="-7728" r="0" b="-209527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8641" y="9839608"/>
            <a:ext cx="11691581" cy="454613"/>
            <a:chOff x="0" y="0"/>
            <a:chExt cx="3079264" cy="119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79264" cy="119733"/>
            </a:xfrm>
            <a:custGeom>
              <a:avLst/>
              <a:gdLst/>
              <a:ahLst/>
              <a:cxnLst/>
              <a:rect r="r" b="b" t="t" l="l"/>
              <a:pathLst>
                <a:path h="119733" w="3079264">
                  <a:moveTo>
                    <a:pt x="0" y="0"/>
                  </a:moveTo>
                  <a:lnTo>
                    <a:pt x="3079264" y="0"/>
                  </a:lnTo>
                  <a:lnTo>
                    <a:pt x="3079264" y="119733"/>
                  </a:lnTo>
                  <a:lnTo>
                    <a:pt x="0" y="119733"/>
                  </a:lnTo>
                  <a:close/>
                </a:path>
              </a:pathLst>
            </a:custGeom>
            <a:solidFill>
              <a:srgbClr val="1C92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79264" cy="157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74451" y="8567440"/>
            <a:ext cx="8058488" cy="1719560"/>
          </a:xfrm>
          <a:custGeom>
            <a:avLst/>
            <a:gdLst/>
            <a:ahLst/>
            <a:cxnLst/>
            <a:rect r="r" b="b" t="t" l="l"/>
            <a:pathLst>
              <a:path h="1719560" w="8058488">
                <a:moveTo>
                  <a:pt x="0" y="0"/>
                </a:moveTo>
                <a:lnTo>
                  <a:pt x="8058488" y="0"/>
                </a:lnTo>
                <a:lnTo>
                  <a:pt x="8058488" y="1719560"/>
                </a:lnTo>
                <a:lnTo>
                  <a:pt x="0" y="171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11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es la Inteligencia Artificial generativa?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46299" y="2966181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34961" y="4871725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34961" y="6882853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Audio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34961" y="8737097"/>
            <a:ext cx="269108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34961" y="1690493"/>
            <a:ext cx="2431295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Generar: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24" y="-6441776"/>
            <a:ext cx="12883553" cy="10273818"/>
            <a:chOff x="0" y="0"/>
            <a:chExt cx="812800" cy="648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48157"/>
            </a:xfrm>
            <a:custGeom>
              <a:avLst/>
              <a:gdLst/>
              <a:ahLst/>
              <a:cxnLst/>
              <a:rect r="r" b="b" t="t" l="l"/>
              <a:pathLst>
                <a:path h="648157" w="812800">
                  <a:moveTo>
                    <a:pt x="406400" y="0"/>
                  </a:moveTo>
                  <a:cubicBezTo>
                    <a:pt x="181951" y="0"/>
                    <a:pt x="0" y="145095"/>
                    <a:pt x="0" y="324078"/>
                  </a:cubicBezTo>
                  <a:cubicBezTo>
                    <a:pt x="0" y="503062"/>
                    <a:pt x="181951" y="648157"/>
                    <a:pt x="406400" y="648157"/>
                  </a:cubicBezTo>
                  <a:cubicBezTo>
                    <a:pt x="630849" y="648157"/>
                    <a:pt x="812800" y="503062"/>
                    <a:pt x="812800" y="324078"/>
                  </a:cubicBezTo>
                  <a:cubicBezTo>
                    <a:pt x="812800" y="1450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2665"/>
              <a:ext cx="660400" cy="56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49019" y="-5010643"/>
            <a:ext cx="11069128" cy="8271842"/>
          </a:xfrm>
          <a:custGeom>
            <a:avLst/>
            <a:gdLst/>
            <a:ahLst/>
            <a:cxnLst/>
            <a:rect r="r" b="b" t="t" l="l"/>
            <a:pathLst>
              <a:path h="8271842" w="11069128">
                <a:moveTo>
                  <a:pt x="0" y="0"/>
                </a:moveTo>
                <a:lnTo>
                  <a:pt x="11069128" y="0"/>
                </a:lnTo>
                <a:lnTo>
                  <a:pt x="11069128" y="8271842"/>
                </a:lnTo>
                <a:lnTo>
                  <a:pt x="0" y="827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6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01000" y="2846291"/>
            <a:ext cx="10393677" cy="6790976"/>
            <a:chOff x="0" y="0"/>
            <a:chExt cx="2127434" cy="1390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7434" cy="1390014"/>
            </a:xfrm>
            <a:custGeom>
              <a:avLst/>
              <a:gdLst/>
              <a:ahLst/>
              <a:cxnLst/>
              <a:rect r="r" b="b" t="t" l="l"/>
              <a:pathLst>
                <a:path h="1390014" w="2127434">
                  <a:moveTo>
                    <a:pt x="37243" y="0"/>
                  </a:moveTo>
                  <a:lnTo>
                    <a:pt x="2090190" y="0"/>
                  </a:lnTo>
                  <a:cubicBezTo>
                    <a:pt x="2100068" y="0"/>
                    <a:pt x="2109541" y="3924"/>
                    <a:pt x="2116526" y="10908"/>
                  </a:cubicBezTo>
                  <a:cubicBezTo>
                    <a:pt x="2123510" y="17893"/>
                    <a:pt x="2127434" y="27366"/>
                    <a:pt x="2127434" y="37243"/>
                  </a:cubicBezTo>
                  <a:lnTo>
                    <a:pt x="2127434" y="1352770"/>
                  </a:lnTo>
                  <a:cubicBezTo>
                    <a:pt x="2127434" y="1362648"/>
                    <a:pt x="2123510" y="1372121"/>
                    <a:pt x="2116526" y="1379105"/>
                  </a:cubicBezTo>
                  <a:cubicBezTo>
                    <a:pt x="2109541" y="1386090"/>
                    <a:pt x="2100068" y="1390014"/>
                    <a:pt x="2090190" y="1390014"/>
                  </a:cubicBezTo>
                  <a:lnTo>
                    <a:pt x="37243" y="1390014"/>
                  </a:lnTo>
                  <a:cubicBezTo>
                    <a:pt x="27366" y="1390014"/>
                    <a:pt x="17893" y="1386090"/>
                    <a:pt x="10908" y="1379105"/>
                  </a:cubicBezTo>
                  <a:cubicBezTo>
                    <a:pt x="3924" y="1372121"/>
                    <a:pt x="0" y="1362648"/>
                    <a:pt x="0" y="1352770"/>
                  </a:cubicBezTo>
                  <a:lnTo>
                    <a:pt x="0" y="37243"/>
                  </a:lnTo>
                  <a:cubicBezTo>
                    <a:pt x="0" y="27366"/>
                    <a:pt x="3924" y="17893"/>
                    <a:pt x="10908" y="10908"/>
                  </a:cubicBezTo>
                  <a:cubicBezTo>
                    <a:pt x="17893" y="3924"/>
                    <a:pt x="27366" y="0"/>
                    <a:pt x="372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7434" cy="1428114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90946" y="-5453054"/>
            <a:ext cx="10906108" cy="7940283"/>
            <a:chOff x="0" y="0"/>
            <a:chExt cx="812800" cy="5917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91766"/>
            </a:xfrm>
            <a:custGeom>
              <a:avLst/>
              <a:gdLst/>
              <a:ahLst/>
              <a:cxnLst/>
              <a:rect r="r" b="b" t="t" l="l"/>
              <a:pathLst>
                <a:path h="591766" w="812800">
                  <a:moveTo>
                    <a:pt x="406400" y="0"/>
                  </a:moveTo>
                  <a:cubicBezTo>
                    <a:pt x="181951" y="0"/>
                    <a:pt x="0" y="132471"/>
                    <a:pt x="0" y="295883"/>
                  </a:cubicBezTo>
                  <a:cubicBezTo>
                    <a:pt x="0" y="459294"/>
                    <a:pt x="181951" y="591766"/>
                    <a:pt x="406400" y="591766"/>
                  </a:cubicBezTo>
                  <a:cubicBezTo>
                    <a:pt x="630849" y="591766"/>
                    <a:pt x="812800" y="459294"/>
                    <a:pt x="812800" y="295883"/>
                  </a:cubicBezTo>
                  <a:cubicBezTo>
                    <a:pt x="812800" y="13247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7378"/>
              <a:ext cx="660400" cy="51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756859" y="1642927"/>
            <a:ext cx="774282" cy="784263"/>
          </a:xfrm>
          <a:custGeom>
            <a:avLst/>
            <a:gdLst/>
            <a:ahLst/>
            <a:cxnLst/>
            <a:rect r="r" b="b" t="t" l="l"/>
            <a:pathLst>
              <a:path h="784263" w="774282">
                <a:moveTo>
                  <a:pt x="0" y="0"/>
                </a:moveTo>
                <a:lnTo>
                  <a:pt x="774282" y="0"/>
                </a:lnTo>
                <a:lnTo>
                  <a:pt x="774282" y="784264"/>
                </a:lnTo>
                <a:lnTo>
                  <a:pt x="0" y="78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4460" y="3444740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70765" y="2846291"/>
            <a:ext cx="5887310" cy="7124990"/>
            <a:chOff x="0" y="0"/>
            <a:chExt cx="1205046" cy="14583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5046" cy="1458381"/>
            </a:xfrm>
            <a:custGeom>
              <a:avLst/>
              <a:gdLst/>
              <a:ahLst/>
              <a:cxnLst/>
              <a:rect r="r" b="b" t="t" l="l"/>
              <a:pathLst>
                <a:path h="1458381" w="1205046">
                  <a:moveTo>
                    <a:pt x="65751" y="0"/>
                  </a:moveTo>
                  <a:lnTo>
                    <a:pt x="1139295" y="0"/>
                  </a:lnTo>
                  <a:cubicBezTo>
                    <a:pt x="1175609" y="0"/>
                    <a:pt x="1205046" y="29438"/>
                    <a:pt x="1205046" y="65751"/>
                  </a:cubicBezTo>
                  <a:lnTo>
                    <a:pt x="1205046" y="1392630"/>
                  </a:lnTo>
                  <a:cubicBezTo>
                    <a:pt x="1205046" y="1410069"/>
                    <a:pt x="1198119" y="1426793"/>
                    <a:pt x="1185788" y="1439123"/>
                  </a:cubicBezTo>
                  <a:cubicBezTo>
                    <a:pt x="1173458" y="1451454"/>
                    <a:pt x="1156734" y="1458381"/>
                    <a:pt x="1139295" y="1458381"/>
                  </a:cubicBezTo>
                  <a:lnTo>
                    <a:pt x="65751" y="1458381"/>
                  </a:lnTo>
                  <a:cubicBezTo>
                    <a:pt x="48313" y="1458381"/>
                    <a:pt x="31589" y="1451454"/>
                    <a:pt x="19258" y="1439123"/>
                  </a:cubicBezTo>
                  <a:cubicBezTo>
                    <a:pt x="6927" y="1426793"/>
                    <a:pt x="0" y="1410069"/>
                    <a:pt x="0" y="1392630"/>
                  </a:cubicBezTo>
                  <a:lnTo>
                    <a:pt x="0" y="65751"/>
                  </a:lnTo>
                  <a:cubicBezTo>
                    <a:pt x="0" y="48313"/>
                    <a:pt x="6927" y="31589"/>
                    <a:pt x="19258" y="19258"/>
                  </a:cubicBezTo>
                  <a:cubicBezTo>
                    <a:pt x="31589" y="6927"/>
                    <a:pt x="48313" y="0"/>
                    <a:pt x="657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05046" cy="1496481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21775" y="3036895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7837" y="2995859"/>
            <a:ext cx="1011607" cy="1011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78175" y="3057413"/>
            <a:ext cx="1026728" cy="1025445"/>
          </a:xfrm>
          <a:custGeom>
            <a:avLst/>
            <a:gdLst/>
            <a:ahLst/>
            <a:cxnLst/>
            <a:rect r="r" b="b" t="t" l="l"/>
            <a:pathLst>
              <a:path h="1025445" w="1026728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554237" y="3016377"/>
            <a:ext cx="1011607" cy="10116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882466" y="3342317"/>
            <a:ext cx="355150" cy="359728"/>
          </a:xfrm>
          <a:custGeom>
            <a:avLst/>
            <a:gdLst/>
            <a:ahLst/>
            <a:cxnLst/>
            <a:rect r="r" b="b" t="t" l="l"/>
            <a:pathLst>
              <a:path h="359728" w="355150">
                <a:moveTo>
                  <a:pt x="0" y="0"/>
                </a:moveTo>
                <a:lnTo>
                  <a:pt x="355150" y="0"/>
                </a:lnTo>
                <a:lnTo>
                  <a:pt x="355150" y="359728"/>
                </a:lnTo>
                <a:lnTo>
                  <a:pt x="0" y="359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16165" y="3356134"/>
            <a:ext cx="374951" cy="291056"/>
          </a:xfrm>
          <a:custGeom>
            <a:avLst/>
            <a:gdLst/>
            <a:ahLst/>
            <a:cxnLst/>
            <a:rect r="r" b="b" t="t" l="l"/>
            <a:pathLst>
              <a:path h="291056" w="374951">
                <a:moveTo>
                  <a:pt x="0" y="0"/>
                </a:moveTo>
                <a:lnTo>
                  <a:pt x="374952" y="0"/>
                </a:lnTo>
                <a:lnTo>
                  <a:pt x="374952" y="291056"/>
                </a:lnTo>
                <a:lnTo>
                  <a:pt x="0" y="291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16165" y="5788943"/>
            <a:ext cx="5010746" cy="3848324"/>
          </a:xfrm>
          <a:custGeom>
            <a:avLst/>
            <a:gdLst/>
            <a:ahLst/>
            <a:cxnLst/>
            <a:rect r="r" b="b" t="t" l="l"/>
            <a:pathLst>
              <a:path h="3848324" w="5010746">
                <a:moveTo>
                  <a:pt x="0" y="0"/>
                </a:moveTo>
                <a:lnTo>
                  <a:pt x="5010747" y="0"/>
                </a:lnTo>
                <a:lnTo>
                  <a:pt x="5010747" y="3848324"/>
                </a:lnTo>
                <a:lnTo>
                  <a:pt x="0" y="3848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237616" y="6038196"/>
            <a:ext cx="4460614" cy="3211407"/>
          </a:xfrm>
          <a:custGeom>
            <a:avLst/>
            <a:gdLst/>
            <a:ahLst/>
            <a:cxnLst/>
            <a:rect r="r" b="b" t="t" l="l"/>
            <a:pathLst>
              <a:path h="3211407" w="4460614">
                <a:moveTo>
                  <a:pt x="0" y="0"/>
                </a:moveTo>
                <a:lnTo>
                  <a:pt x="4460614" y="0"/>
                </a:lnTo>
                <a:lnTo>
                  <a:pt x="4460614" y="3211407"/>
                </a:lnTo>
                <a:lnTo>
                  <a:pt x="0" y="3211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73497" y="5978056"/>
            <a:ext cx="4744135" cy="3659211"/>
          </a:xfrm>
          <a:custGeom>
            <a:avLst/>
            <a:gdLst/>
            <a:ahLst/>
            <a:cxnLst/>
            <a:rect r="r" b="b" t="t" l="l"/>
            <a:pathLst>
              <a:path h="3659211" w="4744135">
                <a:moveTo>
                  <a:pt x="0" y="0"/>
                </a:moveTo>
                <a:lnTo>
                  <a:pt x="4744134" y="0"/>
                </a:lnTo>
                <a:lnTo>
                  <a:pt x="4744134" y="3659211"/>
                </a:lnTo>
                <a:lnTo>
                  <a:pt x="0" y="36592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7361216" y="6844017"/>
            <a:ext cx="951769" cy="799882"/>
            <a:chOff x="0" y="0"/>
            <a:chExt cx="96714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543517" y="7096287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07569" y="3145977"/>
            <a:ext cx="4019343" cy="87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 Implementación aplicaciones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5110" y="4363573"/>
            <a:ext cx="5111802" cy="10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Incorporar al negocio herramientas de software de terceros que llevan inteligencia artificial generativa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62079" y="3368540"/>
            <a:ext cx="849913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e integración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82466" y="4549583"/>
            <a:ext cx="5229181" cy="10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Adapar soluciones de IA y desarrollarlas para problemas específicos de la empresa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Aplicaciones en negocios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04864" y="4482655"/>
            <a:ext cx="4681400" cy="10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Desarrollar soluciones de IA en una empresa para vender a clientes (solucionar problema de un tercero)</a:t>
            </a:r>
          </a:p>
        </p:txBody>
      </p:sp>
      <p:sp>
        <p:nvSpPr>
          <p:cNvPr name="AutoShape 42" id="42"/>
          <p:cNvSpPr/>
          <p:nvPr/>
        </p:nvSpPr>
        <p:spPr>
          <a:xfrm flipH="true">
            <a:off x="13111647" y="4430248"/>
            <a:ext cx="0" cy="4819355"/>
          </a:xfrm>
          <a:prstGeom prst="line">
            <a:avLst/>
          </a:prstGeom>
          <a:ln cap="flat" w="19050">
            <a:solidFill>
              <a:srgbClr val="3B3B3B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0178" y="-5010643"/>
            <a:ext cx="14127486" cy="8271842"/>
          </a:xfrm>
          <a:custGeom>
            <a:avLst/>
            <a:gdLst/>
            <a:ahLst/>
            <a:cxnLst/>
            <a:rect r="r" b="b" t="t" l="l"/>
            <a:pathLst>
              <a:path h="8271842" w="14127486">
                <a:moveTo>
                  <a:pt x="0" y="0"/>
                </a:moveTo>
                <a:lnTo>
                  <a:pt x="14127486" y="0"/>
                </a:lnTo>
                <a:lnTo>
                  <a:pt x="14127486" y="8271842"/>
                </a:lnTo>
                <a:lnTo>
                  <a:pt x="0" y="827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14" r="0" b="-5676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08517" y="-5453054"/>
            <a:ext cx="12747133" cy="8381441"/>
            <a:chOff x="0" y="0"/>
            <a:chExt cx="900002" cy="5917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0002" cy="591766"/>
            </a:xfrm>
            <a:custGeom>
              <a:avLst/>
              <a:gdLst/>
              <a:ahLst/>
              <a:cxnLst/>
              <a:rect r="r" b="b" t="t" l="l"/>
              <a:pathLst>
                <a:path h="591766" w="900002">
                  <a:moveTo>
                    <a:pt x="450001" y="0"/>
                  </a:moveTo>
                  <a:cubicBezTo>
                    <a:pt x="201472" y="0"/>
                    <a:pt x="0" y="132471"/>
                    <a:pt x="0" y="295883"/>
                  </a:cubicBezTo>
                  <a:cubicBezTo>
                    <a:pt x="0" y="459294"/>
                    <a:pt x="201472" y="591766"/>
                    <a:pt x="450001" y="591766"/>
                  </a:cubicBezTo>
                  <a:cubicBezTo>
                    <a:pt x="698530" y="591766"/>
                    <a:pt x="900002" y="459294"/>
                    <a:pt x="900002" y="295883"/>
                  </a:cubicBezTo>
                  <a:cubicBezTo>
                    <a:pt x="900002" y="132471"/>
                    <a:pt x="698530" y="0"/>
                    <a:pt x="4500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4375" y="17378"/>
              <a:ext cx="731252" cy="51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70232" y="2869171"/>
            <a:ext cx="13793822" cy="5879617"/>
          </a:xfrm>
          <a:custGeom>
            <a:avLst/>
            <a:gdLst/>
            <a:ahLst/>
            <a:cxnLst/>
            <a:rect r="r" b="b" t="t" l="l"/>
            <a:pathLst>
              <a:path h="5879617" w="13793822">
                <a:moveTo>
                  <a:pt x="0" y="0"/>
                </a:moveTo>
                <a:lnTo>
                  <a:pt x="13793822" y="0"/>
                </a:lnTo>
                <a:lnTo>
                  <a:pt x="13793822" y="5879617"/>
                </a:lnTo>
                <a:lnTo>
                  <a:pt x="0" y="587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Oportunidades para directivos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76429" y="4331092"/>
            <a:ext cx="4078961" cy="1272624"/>
            <a:chOff x="0" y="0"/>
            <a:chExt cx="834904" cy="260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4904" cy="260488"/>
            </a:xfrm>
            <a:custGeom>
              <a:avLst/>
              <a:gdLst/>
              <a:ahLst/>
              <a:cxnLst/>
              <a:rect r="r" b="b" t="t" l="l"/>
              <a:pathLst>
                <a:path h="260488" w="834904">
                  <a:moveTo>
                    <a:pt x="130244" y="0"/>
                  </a:moveTo>
                  <a:lnTo>
                    <a:pt x="704660" y="0"/>
                  </a:lnTo>
                  <a:cubicBezTo>
                    <a:pt x="739203" y="0"/>
                    <a:pt x="772331" y="13722"/>
                    <a:pt x="796756" y="38148"/>
                  </a:cubicBezTo>
                  <a:cubicBezTo>
                    <a:pt x="821182" y="62573"/>
                    <a:pt x="834904" y="95701"/>
                    <a:pt x="834904" y="130244"/>
                  </a:cubicBezTo>
                  <a:lnTo>
                    <a:pt x="834904" y="130244"/>
                  </a:lnTo>
                  <a:cubicBezTo>
                    <a:pt x="834904" y="202175"/>
                    <a:pt x="776592" y="260488"/>
                    <a:pt x="704660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3490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91415" y="4512340"/>
            <a:ext cx="3448990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Reducción de costes y mejora del ROI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751949" y="4331092"/>
            <a:ext cx="4337077" cy="1272624"/>
            <a:chOff x="0" y="0"/>
            <a:chExt cx="887736" cy="260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7736" cy="260488"/>
            </a:xfrm>
            <a:custGeom>
              <a:avLst/>
              <a:gdLst/>
              <a:ahLst/>
              <a:cxnLst/>
              <a:rect r="r" b="b" t="t" l="l"/>
              <a:pathLst>
                <a:path h="260488" w="887736">
                  <a:moveTo>
                    <a:pt x="130244" y="0"/>
                  </a:moveTo>
                  <a:lnTo>
                    <a:pt x="757492" y="0"/>
                  </a:lnTo>
                  <a:cubicBezTo>
                    <a:pt x="792035" y="0"/>
                    <a:pt x="825163" y="13722"/>
                    <a:pt x="849589" y="38148"/>
                  </a:cubicBezTo>
                  <a:cubicBezTo>
                    <a:pt x="874014" y="62573"/>
                    <a:pt x="887736" y="95701"/>
                    <a:pt x="887736" y="130244"/>
                  </a:cubicBezTo>
                  <a:lnTo>
                    <a:pt x="887736" y="130244"/>
                  </a:lnTo>
                  <a:cubicBezTo>
                    <a:pt x="887736" y="202175"/>
                    <a:pt x="829424" y="260488"/>
                    <a:pt x="757492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87736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66935" y="4512340"/>
            <a:ext cx="3620632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Liberación de carga de trabajo para el personal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88575" y="4331092"/>
            <a:ext cx="4078961" cy="1272624"/>
            <a:chOff x="0" y="0"/>
            <a:chExt cx="834904" cy="260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4904" cy="260488"/>
            </a:xfrm>
            <a:custGeom>
              <a:avLst/>
              <a:gdLst/>
              <a:ahLst/>
              <a:cxnLst/>
              <a:rect r="r" b="b" t="t" l="l"/>
              <a:pathLst>
                <a:path h="260488" w="834904">
                  <a:moveTo>
                    <a:pt x="130244" y="0"/>
                  </a:moveTo>
                  <a:lnTo>
                    <a:pt x="704660" y="0"/>
                  </a:lnTo>
                  <a:cubicBezTo>
                    <a:pt x="739203" y="0"/>
                    <a:pt x="772331" y="13722"/>
                    <a:pt x="796756" y="38148"/>
                  </a:cubicBezTo>
                  <a:cubicBezTo>
                    <a:pt x="821182" y="62573"/>
                    <a:pt x="834904" y="95701"/>
                    <a:pt x="834904" y="130244"/>
                  </a:cubicBezTo>
                  <a:lnTo>
                    <a:pt x="834904" y="130244"/>
                  </a:lnTo>
                  <a:cubicBezTo>
                    <a:pt x="834904" y="202175"/>
                    <a:pt x="776592" y="260488"/>
                    <a:pt x="704660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34904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03560" y="4512340"/>
            <a:ext cx="3448990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Agilidad en la respuesta a clientes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45877" y="7175022"/>
            <a:ext cx="4375862" cy="1272624"/>
            <a:chOff x="0" y="0"/>
            <a:chExt cx="895675" cy="2604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5675" cy="260488"/>
            </a:xfrm>
            <a:custGeom>
              <a:avLst/>
              <a:gdLst/>
              <a:ahLst/>
              <a:cxnLst/>
              <a:rect r="r" b="b" t="t" l="l"/>
              <a:pathLst>
                <a:path h="260488" w="895675">
                  <a:moveTo>
                    <a:pt x="130244" y="0"/>
                  </a:moveTo>
                  <a:lnTo>
                    <a:pt x="765431" y="0"/>
                  </a:lnTo>
                  <a:cubicBezTo>
                    <a:pt x="799974" y="0"/>
                    <a:pt x="833102" y="13722"/>
                    <a:pt x="857528" y="38148"/>
                  </a:cubicBezTo>
                  <a:cubicBezTo>
                    <a:pt x="881953" y="62573"/>
                    <a:pt x="895675" y="95701"/>
                    <a:pt x="895675" y="130244"/>
                  </a:cubicBezTo>
                  <a:lnTo>
                    <a:pt x="895675" y="130244"/>
                  </a:lnTo>
                  <a:cubicBezTo>
                    <a:pt x="895675" y="202175"/>
                    <a:pt x="837363" y="260488"/>
                    <a:pt x="765431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95675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60862" y="7356270"/>
            <a:ext cx="3674685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Atracción y fidelización de clientes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721397" y="7175022"/>
            <a:ext cx="4367629" cy="1272624"/>
            <a:chOff x="0" y="0"/>
            <a:chExt cx="893990" cy="260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3990" cy="260488"/>
            </a:xfrm>
            <a:custGeom>
              <a:avLst/>
              <a:gdLst/>
              <a:ahLst/>
              <a:cxnLst/>
              <a:rect r="r" b="b" t="t" l="l"/>
              <a:pathLst>
                <a:path h="260488" w="893990">
                  <a:moveTo>
                    <a:pt x="130244" y="0"/>
                  </a:moveTo>
                  <a:lnTo>
                    <a:pt x="763746" y="0"/>
                  </a:lnTo>
                  <a:cubicBezTo>
                    <a:pt x="798289" y="0"/>
                    <a:pt x="831417" y="13722"/>
                    <a:pt x="855842" y="38148"/>
                  </a:cubicBezTo>
                  <a:cubicBezTo>
                    <a:pt x="880268" y="62573"/>
                    <a:pt x="893990" y="95701"/>
                    <a:pt x="893990" y="130244"/>
                  </a:cubicBezTo>
                  <a:lnTo>
                    <a:pt x="893990" y="130244"/>
                  </a:lnTo>
                  <a:cubicBezTo>
                    <a:pt x="893990" y="202175"/>
                    <a:pt x="835678" y="260488"/>
                    <a:pt x="763746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93990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942759" y="7356270"/>
            <a:ext cx="3963917" cy="79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Innovación y diferenciación competitiva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858022" y="7175022"/>
            <a:ext cx="4078961" cy="1573766"/>
            <a:chOff x="0" y="0"/>
            <a:chExt cx="834904" cy="3221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34904" cy="322127"/>
            </a:xfrm>
            <a:custGeom>
              <a:avLst/>
              <a:gdLst/>
              <a:ahLst/>
              <a:cxnLst/>
              <a:rect r="r" b="b" t="t" l="l"/>
              <a:pathLst>
                <a:path h="322127" w="834904">
                  <a:moveTo>
                    <a:pt x="161063" y="0"/>
                  </a:moveTo>
                  <a:lnTo>
                    <a:pt x="673840" y="0"/>
                  </a:lnTo>
                  <a:cubicBezTo>
                    <a:pt x="762793" y="0"/>
                    <a:pt x="834904" y="72111"/>
                    <a:pt x="834904" y="161063"/>
                  </a:cubicBezTo>
                  <a:lnTo>
                    <a:pt x="834904" y="161063"/>
                  </a:lnTo>
                  <a:cubicBezTo>
                    <a:pt x="834904" y="203780"/>
                    <a:pt x="817935" y="244747"/>
                    <a:pt x="787729" y="274952"/>
                  </a:cubicBezTo>
                  <a:cubicBezTo>
                    <a:pt x="757524" y="305158"/>
                    <a:pt x="716557" y="322127"/>
                    <a:pt x="673840" y="322127"/>
                  </a:cubicBezTo>
                  <a:lnTo>
                    <a:pt x="161063" y="322127"/>
                  </a:lnTo>
                  <a:cubicBezTo>
                    <a:pt x="72111" y="322127"/>
                    <a:pt x="0" y="250016"/>
                    <a:pt x="0" y="161063"/>
                  </a:cubicBezTo>
                  <a:lnTo>
                    <a:pt x="0" y="161063"/>
                  </a:lnTo>
                  <a:cubicBezTo>
                    <a:pt x="0" y="72111"/>
                    <a:pt x="72111" y="0"/>
                    <a:pt x="161063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34904" cy="36022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173007" y="7356270"/>
            <a:ext cx="3448990" cy="119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Optimización de procesos internos y mejora de eficiencia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00922" y="1882140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17228" y="2471296"/>
            <a:ext cx="5139841" cy="2819922"/>
            <a:chOff x="0" y="0"/>
            <a:chExt cx="1052050" cy="577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873374" y="1882140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1" y="0"/>
                </a:lnTo>
                <a:lnTo>
                  <a:pt x="5572451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89679" y="2471296"/>
            <a:ext cx="5139841" cy="2819922"/>
            <a:chOff x="0" y="0"/>
            <a:chExt cx="1052050" cy="5771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72553" y="2928546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Ética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1841" y="3560480"/>
            <a:ext cx="5045227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Los modelos pueden reflejar sesgos presentes en los datos de entrenamiento, lo que podría generar decisiones injustas o discriminatorias.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85916" y="2928546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Privacidad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68677" y="3560480"/>
            <a:ext cx="4537874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El uso de datos sensibles plantea riesgos de seguridad y cumplimiento con regulaciones como GDPR.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Riesgos y desafíos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7518" y="3800298"/>
            <a:ext cx="592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72229" y="1981838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88535" y="2471296"/>
            <a:ext cx="5139841" cy="2819922"/>
            <a:chOff x="0" y="0"/>
            <a:chExt cx="1052050" cy="5771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054000" y="5757943"/>
            <a:ext cx="8230474" cy="4691370"/>
          </a:xfrm>
          <a:custGeom>
            <a:avLst/>
            <a:gdLst/>
            <a:ahLst/>
            <a:cxnLst/>
            <a:rect r="r" b="b" t="t" l="l"/>
            <a:pathLst>
              <a:path h="4691370" w="8230474">
                <a:moveTo>
                  <a:pt x="0" y="0"/>
                </a:moveTo>
                <a:lnTo>
                  <a:pt x="8230475" y="0"/>
                </a:lnTo>
                <a:lnTo>
                  <a:pt x="8230475" y="4691370"/>
                </a:lnTo>
                <a:lnTo>
                  <a:pt x="0" y="469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11151" y="2928546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Adopción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8963" y="3560480"/>
            <a:ext cx="4849413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La resistencia al cambio dentro de los equipos ede dificultar la implementación efectiva de estas tecnologías.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1873374" y="5291218"/>
            <a:ext cx="5572451" cy="3998234"/>
          </a:xfrm>
          <a:custGeom>
            <a:avLst/>
            <a:gdLst/>
            <a:ahLst/>
            <a:cxnLst/>
            <a:rect r="r" b="b" t="t" l="l"/>
            <a:pathLst>
              <a:path h="3998234" w="5572451">
                <a:moveTo>
                  <a:pt x="0" y="0"/>
                </a:moveTo>
                <a:lnTo>
                  <a:pt x="5572451" y="0"/>
                </a:lnTo>
                <a:lnTo>
                  <a:pt x="5572451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089679" y="5880374"/>
            <a:ext cx="5139841" cy="2819922"/>
            <a:chOff x="0" y="0"/>
            <a:chExt cx="1052050" cy="5771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2050" cy="577197"/>
            </a:xfrm>
            <a:custGeom>
              <a:avLst/>
              <a:gdLst/>
              <a:ahLst/>
              <a:cxnLst/>
              <a:rect r="r" b="b" t="t" l="l"/>
              <a:pathLst>
                <a:path h="577197" w="1052050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501884"/>
                  </a:lnTo>
                  <a:cubicBezTo>
                    <a:pt x="1052050" y="543478"/>
                    <a:pt x="1018332" y="577197"/>
                    <a:pt x="976737" y="577197"/>
                  </a:cubicBezTo>
                  <a:lnTo>
                    <a:pt x="75313" y="577197"/>
                  </a:lnTo>
                  <a:cubicBezTo>
                    <a:pt x="33719" y="577197"/>
                    <a:pt x="0" y="543478"/>
                    <a:pt x="0" y="501884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52050" cy="615297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685916" y="6337624"/>
            <a:ext cx="2063297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0054A4"/>
                </a:solidFill>
                <a:latin typeface="Poppins Bold"/>
                <a:ea typeface="Poppins Bold"/>
                <a:cs typeface="Poppins Bold"/>
                <a:sym typeface="Poppins Bold"/>
              </a:rPr>
              <a:t>Coste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68677" y="6969558"/>
            <a:ext cx="4537874" cy="14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La integración y el mantenimiento de soluciones basadas en IA supone un coste elevado para las empresas.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107" y="232235"/>
            <a:ext cx="1535187" cy="1592931"/>
          </a:xfrm>
          <a:custGeom>
            <a:avLst/>
            <a:gdLst/>
            <a:ahLst/>
            <a:cxnLst/>
            <a:rect r="r" b="b" t="t" l="l"/>
            <a:pathLst>
              <a:path h="1592931" w="1535187">
                <a:moveTo>
                  <a:pt x="0" y="0"/>
                </a:moveTo>
                <a:lnTo>
                  <a:pt x="1535186" y="0"/>
                </a:lnTo>
                <a:lnTo>
                  <a:pt x="1535186" y="1592930"/>
                </a:lnTo>
                <a:lnTo>
                  <a:pt x="0" y="159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6293" y="1699847"/>
            <a:ext cx="14554497" cy="8587153"/>
          </a:xfrm>
          <a:custGeom>
            <a:avLst/>
            <a:gdLst/>
            <a:ahLst/>
            <a:cxnLst/>
            <a:rect r="r" b="b" t="t" l="l"/>
            <a:pathLst>
              <a:path h="8587153" w="14554497">
                <a:moveTo>
                  <a:pt x="0" y="0"/>
                </a:moveTo>
                <a:lnTo>
                  <a:pt x="14554498" y="0"/>
                </a:lnTo>
                <a:lnTo>
                  <a:pt x="14554498" y="8587153"/>
                </a:lnTo>
                <a:lnTo>
                  <a:pt x="0" y="8587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57625" y="7987295"/>
            <a:ext cx="2542009" cy="2542009"/>
          </a:xfrm>
          <a:custGeom>
            <a:avLst/>
            <a:gdLst/>
            <a:ahLst/>
            <a:cxnLst/>
            <a:rect r="r" b="b" t="t" l="l"/>
            <a:pathLst>
              <a:path h="2542009" w="2542009">
                <a:moveTo>
                  <a:pt x="0" y="0"/>
                </a:moveTo>
                <a:lnTo>
                  <a:pt x="2542009" y="0"/>
                </a:lnTo>
                <a:lnTo>
                  <a:pt x="2542009" y="2542010"/>
                </a:lnTo>
                <a:lnTo>
                  <a:pt x="0" y="254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674380" y="8710688"/>
            <a:ext cx="442747" cy="2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66255" y="297320"/>
            <a:ext cx="12592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Sesión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4000" y="475776"/>
            <a:ext cx="14010054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b="true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Riesgos y desafíos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DAGbg3LTT-o</dc:identifier>
  <dcterms:modified xsi:type="dcterms:W3CDTF">2011-08-01T06:04:30Z</dcterms:modified>
  <cp:revision>1</cp:revision>
  <dc:title>GenAI</dc:title>
</cp:coreProperties>
</file>